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6"/>
  </p:notesMasterIdLst>
  <p:sldIdLst>
    <p:sldId id="256" r:id="rId2"/>
    <p:sldId id="257" r:id="rId3"/>
    <p:sldId id="259" r:id="rId4"/>
    <p:sldId id="279" r:id="rId5"/>
    <p:sldId id="265" r:id="rId6"/>
    <p:sldId id="276" r:id="rId7"/>
    <p:sldId id="280" r:id="rId8"/>
    <p:sldId id="273" r:id="rId9"/>
    <p:sldId id="266" r:id="rId10"/>
    <p:sldId id="282" r:id="rId11"/>
    <p:sldId id="267" r:id="rId12"/>
    <p:sldId id="274" r:id="rId13"/>
    <p:sldId id="268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283" r:id="rId26"/>
    <p:sldId id="31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13" r:id="rId41"/>
    <p:sldId id="298" r:id="rId42"/>
    <p:sldId id="299" r:id="rId43"/>
    <p:sldId id="269" r:id="rId44"/>
    <p:sldId id="354" r:id="rId45"/>
    <p:sldId id="355" r:id="rId46"/>
    <p:sldId id="356" r:id="rId47"/>
    <p:sldId id="330" r:id="rId48"/>
    <p:sldId id="331" r:id="rId49"/>
    <p:sldId id="314" r:id="rId50"/>
    <p:sldId id="315" r:id="rId51"/>
    <p:sldId id="382" r:id="rId52"/>
    <p:sldId id="352" r:id="rId53"/>
    <p:sldId id="381" r:id="rId54"/>
    <p:sldId id="353" r:id="rId55"/>
    <p:sldId id="316" r:id="rId56"/>
    <p:sldId id="383" r:id="rId57"/>
    <p:sldId id="270" r:id="rId58"/>
    <p:sldId id="391" r:id="rId59"/>
    <p:sldId id="392" r:id="rId60"/>
    <p:sldId id="394" r:id="rId61"/>
    <p:sldId id="366" r:id="rId62"/>
    <p:sldId id="393" r:id="rId63"/>
    <p:sldId id="390" r:id="rId64"/>
    <p:sldId id="318" r:id="rId65"/>
    <p:sldId id="319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7" r:id="rId76"/>
    <p:sldId id="368" r:id="rId77"/>
    <p:sldId id="369" r:id="rId78"/>
    <p:sldId id="370" r:id="rId79"/>
    <p:sldId id="371" r:id="rId80"/>
    <p:sldId id="385" r:id="rId81"/>
    <p:sldId id="386" r:id="rId82"/>
    <p:sldId id="387" r:id="rId83"/>
    <p:sldId id="271" r:id="rId84"/>
    <p:sldId id="377" r:id="rId85"/>
    <p:sldId id="378" r:id="rId86"/>
    <p:sldId id="372" r:id="rId87"/>
    <p:sldId id="373" r:id="rId88"/>
    <p:sldId id="374" r:id="rId89"/>
    <p:sldId id="375" r:id="rId90"/>
    <p:sldId id="376" r:id="rId91"/>
    <p:sldId id="337" r:id="rId92"/>
    <p:sldId id="338" r:id="rId93"/>
    <p:sldId id="339" r:id="rId94"/>
    <p:sldId id="321" r:id="rId95"/>
    <p:sldId id="322" r:id="rId96"/>
    <p:sldId id="320" r:id="rId97"/>
    <p:sldId id="323" r:id="rId98"/>
    <p:sldId id="324" r:id="rId99"/>
    <p:sldId id="325" r:id="rId100"/>
    <p:sldId id="326" r:id="rId101"/>
    <p:sldId id="272" r:id="rId102"/>
    <p:sldId id="379" r:id="rId103"/>
    <p:sldId id="389" r:id="rId104"/>
    <p:sldId id="260" r:id="rId10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095"/>
    <a:srgbClr val="94C7FF"/>
    <a:srgbClr val="FDF1E9"/>
    <a:srgbClr val="FEC6D3"/>
    <a:srgbClr val="5594FE"/>
    <a:srgbClr val="016FB8"/>
    <a:srgbClr val="1E7478"/>
    <a:srgbClr val="015791"/>
    <a:srgbClr val="FFE200"/>
    <a:srgbClr val="026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8" autoAdjust="0"/>
    <p:restoredTop sz="69987" autoAdjust="0"/>
  </p:normalViewPr>
  <p:slideViewPr>
    <p:cSldViewPr snapToGrid="0">
      <p:cViewPr varScale="1">
        <p:scale>
          <a:sx n="64" d="100"/>
          <a:sy n="64" d="100"/>
        </p:scale>
        <p:origin x="-420" y="-108"/>
      </p:cViewPr>
      <p:guideLst>
        <p:guide orient="horz" pos="2381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7AB9E-F91F-499C-8469-85B2FC0E7C8F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0B146-4B04-4194-8354-9C9BA9F92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6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webjjangma/2457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afe.naver.com/webjjangma/5319" TargetMode="External"/><Relationship Id="rId4" Type="http://schemas.openxmlformats.org/officeDocument/2006/relationships/hyperlink" Target="https://cafe.naver.com/webjjangma/517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 smtClean="0"/>
              <a:t>* 프로젝트 문서화 작업 내용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발표 </a:t>
            </a:r>
            <a:r>
              <a:rPr lang="en-US" altLang="ko-KR" sz="1200" b="1" dirty="0" smtClean="0"/>
              <a:t>PPT </a:t>
            </a:r>
            <a:r>
              <a:rPr lang="ko-KR" altLang="en-US" sz="1200" b="1" dirty="0" smtClean="0"/>
              <a:t>내용</a:t>
            </a:r>
            <a:r>
              <a:rPr lang="en-US" altLang="ko-KR" sz="1200" b="1" dirty="0" smtClean="0"/>
              <a:t>&gt;</a:t>
            </a:r>
            <a:endParaRPr lang="ko-KR" altLang="en-US" sz="1200" dirty="0" smtClean="0"/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주제</a:t>
            </a:r>
            <a:br>
              <a:rPr lang="ko-KR" altLang="en-US" sz="1200" dirty="0" smtClean="0"/>
            </a:br>
            <a:r>
              <a:rPr lang="en-US" altLang="ko-KR" sz="1200" dirty="0" smtClean="0"/>
              <a:t>2. </a:t>
            </a:r>
            <a:r>
              <a:rPr lang="ko-KR" altLang="en-US" sz="1200" dirty="0" smtClean="0"/>
              <a:t>목적과 특징</a:t>
            </a:r>
            <a:br>
              <a:rPr lang="ko-KR" altLang="en-US" sz="1200" dirty="0" smtClean="0"/>
            </a:br>
            <a:r>
              <a:rPr lang="en-US" altLang="ko-KR" sz="1200" dirty="0" smtClean="0"/>
              <a:t>3. </a:t>
            </a:r>
            <a:r>
              <a:rPr lang="ko-KR" altLang="en-US" sz="1200" dirty="0" smtClean="0"/>
              <a:t>요구사항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-&gt; </a:t>
            </a:r>
            <a:r>
              <a:rPr lang="ko-KR" altLang="en-US" sz="1200" dirty="0" smtClean="0"/>
              <a:t>요구사항 정의서 양식 제출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-&gt; </a:t>
            </a:r>
            <a:r>
              <a:rPr lang="ko-KR" altLang="en-US" sz="1200" dirty="0" smtClean="0"/>
              <a:t>발표용으로 특징적인 내용만 작성</a:t>
            </a:r>
            <a:br>
              <a:rPr lang="ko-KR" altLang="en-US" sz="1200" dirty="0" smtClean="0"/>
            </a:br>
            <a:r>
              <a:rPr lang="en-US" altLang="ko-KR" sz="1200" dirty="0" smtClean="0"/>
              <a:t>4. </a:t>
            </a:r>
            <a:r>
              <a:rPr lang="ko-KR" altLang="en-US" sz="1200" dirty="0" smtClean="0"/>
              <a:t>개발 내용과 범위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공통 개발 내용 </a:t>
            </a:r>
            <a:r>
              <a:rPr lang="en-US" altLang="ko-KR" sz="1200" dirty="0" smtClean="0"/>
              <a:t>: Filter, Interceptor, </a:t>
            </a:r>
            <a:r>
              <a:rPr lang="en-US" altLang="ko-KR" sz="1200" dirty="0" err="1" smtClean="0"/>
              <a:t>Sitemesh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등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개발 내용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개발이 되어야 하는 전체 내용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개발 범위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이번 기간에 개발해야 하는 내용</a:t>
            </a:r>
            <a:br>
              <a:rPr lang="ko-KR" altLang="en-US" sz="1200" dirty="0" smtClean="0"/>
            </a:br>
            <a:r>
              <a:rPr lang="en-US" altLang="ko-KR" sz="1200" dirty="0" smtClean="0"/>
              <a:t>5. </a:t>
            </a:r>
            <a:r>
              <a:rPr lang="ko-KR" altLang="en-US" sz="1200" dirty="0" smtClean="0"/>
              <a:t>개발 담당자와 역할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개발 범위 내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6. </a:t>
            </a:r>
            <a:r>
              <a:rPr lang="ko-KR" altLang="en-US" sz="1200" dirty="0" smtClean="0"/>
              <a:t>소요 자원</a:t>
            </a:r>
            <a:r>
              <a:rPr lang="en-US" altLang="ko-KR" sz="1200" dirty="0" smtClean="0"/>
              <a:t>(Resource)</a:t>
            </a:r>
            <a:r>
              <a:rPr lang="ko-KR" altLang="en-US" sz="1200" dirty="0" smtClean="0"/>
              <a:t>과 비용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HW : WAS, DB, SVN </a:t>
            </a:r>
            <a:r>
              <a:rPr lang="ko-KR" altLang="en-US" sz="1200" dirty="0" smtClean="0"/>
              <a:t>등 컴퓨터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SW : OS, DB, SVN, </a:t>
            </a:r>
            <a:r>
              <a:rPr lang="ko-KR" altLang="en-US" sz="1200" dirty="0" smtClean="0"/>
              <a:t>개발 </a:t>
            </a:r>
            <a:r>
              <a:rPr lang="en-US" altLang="ko-KR" sz="1200" dirty="0" smtClean="0"/>
              <a:t>Tool </a:t>
            </a:r>
            <a:r>
              <a:rPr lang="ko-KR" altLang="en-US" sz="1200" dirty="0" smtClean="0"/>
              <a:t>등 개발과 운영에 필요한 </a:t>
            </a:r>
            <a:r>
              <a:rPr lang="en-US" altLang="ko-KR" sz="1200" dirty="0" smtClean="0"/>
              <a:t>SW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인원 </a:t>
            </a:r>
            <a:r>
              <a:rPr lang="en-US" altLang="ko-KR" sz="1200" dirty="0" smtClean="0"/>
              <a:t>: PM, DBA, PL, DATA </a:t>
            </a:r>
            <a:r>
              <a:rPr lang="ko-KR" altLang="en-US" sz="1200" dirty="0" err="1" smtClean="0"/>
              <a:t>사이언티스트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개발자 등</a:t>
            </a:r>
            <a:br>
              <a:rPr lang="ko-KR" altLang="en-US" sz="1200" dirty="0" smtClean="0"/>
            </a:br>
            <a:r>
              <a:rPr lang="en-US" altLang="ko-KR" sz="1200" dirty="0" smtClean="0"/>
              <a:t>7. </a:t>
            </a:r>
            <a:r>
              <a:rPr lang="ko-KR" altLang="en-US" sz="1200" dirty="0" smtClean="0"/>
              <a:t>개발 일정</a:t>
            </a:r>
            <a:br>
              <a:rPr lang="ko-KR" altLang="en-US" sz="1200" dirty="0" smtClean="0"/>
            </a:br>
            <a:r>
              <a:rPr lang="en-US" altLang="ko-KR" sz="1200" dirty="0" smtClean="0"/>
              <a:t>8. </a:t>
            </a:r>
            <a:r>
              <a:rPr lang="ko-KR" altLang="en-US" sz="1200" dirty="0" smtClean="0"/>
              <a:t>화면 구현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화면 </a:t>
            </a:r>
            <a:r>
              <a:rPr lang="ko-KR" altLang="en-US" sz="1200" dirty="0" err="1" smtClean="0"/>
              <a:t>캡쳐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기능 설명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데이터 처리 등</a:t>
            </a:r>
            <a:br>
              <a:rPr lang="ko-KR" altLang="en-US" sz="1200" dirty="0" smtClean="0"/>
            </a:br>
            <a:r>
              <a:rPr lang="en-US" altLang="ko-KR" sz="1200" dirty="0" smtClean="0"/>
              <a:t>9. DFD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10. </a:t>
            </a:r>
            <a:r>
              <a:rPr lang="ko-KR" altLang="en-US" sz="1200" dirty="0" smtClean="0"/>
              <a:t>관계</a:t>
            </a:r>
            <a:r>
              <a:rPr lang="en-US" altLang="ko-KR" sz="1200" dirty="0" smtClean="0"/>
              <a:t>UML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-&gt; STS </a:t>
            </a:r>
            <a:r>
              <a:rPr lang="en-US" altLang="ko-KR" sz="1200" dirty="0" err="1" smtClean="0"/>
              <a:t>plugIn</a:t>
            </a:r>
            <a:r>
              <a:rPr lang="en-US" altLang="ko-KR" sz="1200" dirty="0" smtClean="0"/>
              <a:t> : </a:t>
            </a:r>
            <a:r>
              <a:rPr lang="en-US" altLang="ko-KR" sz="1200" dirty="0" err="1" smtClean="0"/>
              <a:t>objectaid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-&gt; </a:t>
            </a:r>
            <a:r>
              <a:rPr lang="ko-KR" altLang="en-US" sz="1200" dirty="0" smtClean="0"/>
              <a:t>카페  </a:t>
            </a:r>
            <a:r>
              <a:rPr lang="en-US" altLang="ko-KR" sz="1200" dirty="0" smtClean="0">
                <a:hlinkClick r:id="rId3"/>
              </a:rPr>
              <a:t>https://cafe.naver.com/webjjangma/2457</a:t>
            </a:r>
            <a:r>
              <a:rPr lang="ko-KR" altLang="en-US" sz="1200" dirty="0" smtClean="0"/>
              <a:t> 참조</a:t>
            </a:r>
            <a:br>
              <a:rPr lang="ko-KR" altLang="en-US" sz="1200" dirty="0" smtClean="0"/>
            </a:br>
            <a:r>
              <a:rPr lang="en-US" altLang="ko-KR" sz="1200" dirty="0" smtClean="0"/>
              <a:t>11. DB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논리 설계와 물리설계 및 구현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ER-Win </a:t>
            </a:r>
            <a:r>
              <a:rPr lang="ko-KR" altLang="en-US" sz="1200" dirty="0" smtClean="0"/>
              <a:t>설계화면 </a:t>
            </a:r>
            <a:r>
              <a:rPr lang="ko-KR" altLang="en-US" sz="1200" dirty="0" err="1" smtClean="0"/>
              <a:t>캡쳐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en-US" altLang="ko-KR" sz="1200" dirty="0" err="1" smtClean="0"/>
              <a:t>forword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시킨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스키마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객체 생성 </a:t>
            </a:r>
            <a:r>
              <a:rPr lang="en-US" altLang="ko-KR" sz="1200" dirty="0" smtClean="0"/>
              <a:t>create) </a:t>
            </a:r>
            <a:r>
              <a:rPr lang="ko-KR" altLang="en-US" sz="1200" dirty="0" smtClean="0"/>
              <a:t>파일 별도 제출</a:t>
            </a:r>
            <a:br>
              <a:rPr lang="ko-KR" altLang="en-US" sz="1200" dirty="0" smtClean="0"/>
            </a:br>
            <a:r>
              <a:rPr lang="en-US" altLang="ko-KR" sz="1200" dirty="0" smtClean="0"/>
              <a:t>12. </a:t>
            </a:r>
            <a:r>
              <a:rPr lang="ko-KR" altLang="en-US" sz="1200" dirty="0" err="1" smtClean="0"/>
              <a:t>비정규형</a:t>
            </a:r>
            <a:r>
              <a:rPr lang="ko-KR" altLang="en-US" sz="1200" dirty="0" smtClean="0"/>
              <a:t> 데이터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소스 데이터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시각화등</a:t>
            </a:r>
            <a:r>
              <a:rPr lang="ko-KR" altLang="en-US" sz="1200" dirty="0" smtClean="0"/>
              <a:t> 목적 데이터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중간 저장 처리 내용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소스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정제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파징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분석 내용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소스</a:t>
            </a:r>
            <a:br>
              <a:rPr lang="ko-KR" altLang="en-US" sz="1200" dirty="0" smtClean="0"/>
            </a:br>
            <a:r>
              <a:rPr lang="en-US" altLang="ko-KR" sz="1200" dirty="0" smtClean="0"/>
              <a:t>13. </a:t>
            </a:r>
            <a:r>
              <a:rPr lang="ko-KR" altLang="en-US" sz="1200" dirty="0" smtClean="0"/>
              <a:t>구현 핵심 코드와 오류 수정</a:t>
            </a:r>
            <a:br>
              <a:rPr lang="ko-KR" altLang="en-US" sz="1200" dirty="0" smtClean="0"/>
            </a:br>
            <a:r>
              <a:rPr lang="en-US" altLang="ko-KR" sz="1200" dirty="0" smtClean="0"/>
              <a:t>14. </a:t>
            </a:r>
            <a:r>
              <a:rPr lang="ko-KR" altLang="en-US" sz="1200" dirty="0" smtClean="0"/>
              <a:t>시연</a:t>
            </a:r>
            <a:br>
              <a:rPr lang="ko-KR" altLang="en-US" sz="1200" dirty="0" smtClean="0"/>
            </a:br>
            <a:r>
              <a:rPr lang="en-US" altLang="ko-KR" sz="1200" dirty="0" smtClean="0"/>
              <a:t>15. </a:t>
            </a:r>
            <a:r>
              <a:rPr lang="ko-KR" altLang="en-US" sz="1200" dirty="0" smtClean="0"/>
              <a:t>개발 후기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개인별 </a:t>
            </a:r>
            <a:r>
              <a:rPr lang="ko-KR" altLang="en-US" sz="1200" dirty="0" err="1" smtClean="0"/>
              <a:t>느낀점</a:t>
            </a:r>
            <a:r>
              <a:rPr lang="ko-KR" altLang="en-US" sz="1200" dirty="0" smtClean="0"/>
              <a:t> 한마디</a:t>
            </a:r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제출 문서</a:t>
            </a:r>
            <a:r>
              <a:rPr lang="en-US" altLang="ko-KR" sz="1200" b="1" dirty="0" smtClean="0"/>
              <a:t>&gt;</a:t>
            </a:r>
            <a:endParaRPr lang="ko-KR" altLang="en-US" sz="1200" dirty="0" smtClean="0"/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발표 </a:t>
            </a:r>
            <a:r>
              <a:rPr lang="en-US" altLang="ko-KR" sz="1200" dirty="0" smtClean="0"/>
              <a:t>PPT : </a:t>
            </a:r>
            <a:r>
              <a:rPr lang="ko-KR" altLang="en-US" sz="1200" dirty="0" smtClean="0"/>
              <a:t>카페 등록</a:t>
            </a:r>
            <a:br>
              <a:rPr lang="ko-KR" altLang="en-US" sz="1200" dirty="0" smtClean="0"/>
            </a:br>
            <a:r>
              <a:rPr lang="en-US" altLang="ko-KR" sz="1200" dirty="0" smtClean="0"/>
              <a:t>2. </a:t>
            </a:r>
            <a:r>
              <a:rPr lang="ko-KR" altLang="en-US" sz="1200" dirty="0" smtClean="0"/>
              <a:t>요구사항 정의서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카페 등록</a:t>
            </a:r>
            <a:br>
              <a:rPr lang="ko-KR" altLang="en-US" sz="1200" dirty="0" smtClean="0"/>
            </a:br>
            <a:r>
              <a:rPr lang="en-US" altLang="ko-KR" sz="1200" dirty="0" smtClean="0"/>
              <a:t>3. </a:t>
            </a:r>
            <a:r>
              <a:rPr lang="ko-KR" altLang="en-US" sz="1200" dirty="0" smtClean="0"/>
              <a:t>개발 프로젝트 소스 </a:t>
            </a:r>
            <a:r>
              <a:rPr lang="ko-KR" altLang="en-US" sz="1200" dirty="0" err="1" smtClean="0"/>
              <a:t>최종본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SVN</a:t>
            </a:r>
            <a:r>
              <a:rPr lang="ko-KR" altLang="en-US" sz="1200" dirty="0" smtClean="0"/>
              <a:t>등록과 </a:t>
            </a:r>
            <a:r>
              <a:rPr lang="en-US" altLang="ko-KR" sz="1200" dirty="0" smtClean="0"/>
              <a:t>zip</a:t>
            </a:r>
            <a:r>
              <a:rPr lang="ko-KR" altLang="en-US" sz="1200" dirty="0" smtClean="0"/>
              <a:t>파일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카페 등록</a:t>
            </a:r>
            <a:br>
              <a:rPr lang="ko-KR" altLang="en-US" sz="1200" dirty="0" smtClean="0"/>
            </a:br>
            <a:r>
              <a:rPr lang="en-US" altLang="ko-KR" sz="1200" dirty="0" smtClean="0"/>
              <a:t>4. DB </a:t>
            </a:r>
            <a:r>
              <a:rPr lang="ko-KR" altLang="en-US" sz="1200" dirty="0" smtClean="0"/>
              <a:t>스키마 </a:t>
            </a:r>
            <a:r>
              <a:rPr lang="en-US" altLang="ko-KR" sz="1200" dirty="0" smtClean="0"/>
              <a:t>: ER-Win</a:t>
            </a:r>
            <a:r>
              <a:rPr lang="ko-KR" altLang="en-US" sz="1200" dirty="0" smtClean="0"/>
              <a:t>파일과 객체 생성 스키마와 샘플 데이터 </a:t>
            </a:r>
            <a:r>
              <a:rPr lang="en-US" altLang="ko-KR" sz="1200" dirty="0" smtClean="0"/>
              <a:t>SQL </a:t>
            </a:r>
            <a:r>
              <a:rPr lang="ko-KR" altLang="en-US" sz="1200" dirty="0" smtClean="0"/>
              <a:t>파일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카페 등</a:t>
            </a:r>
          </a:p>
          <a:p>
            <a:r>
              <a:rPr lang="ko-KR" altLang="en-US" sz="1200" dirty="0" err="1" smtClean="0"/>
              <a:t>록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5. </a:t>
            </a:r>
            <a:r>
              <a:rPr lang="ko-KR" altLang="en-US" sz="1200" dirty="0" err="1" smtClean="0"/>
              <a:t>비정규형</a:t>
            </a:r>
            <a:r>
              <a:rPr lang="ko-KR" altLang="en-US" sz="1200" dirty="0" smtClean="0"/>
              <a:t> 처리 스크립트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스크립트와 실행 파일</a:t>
            </a:r>
            <a:br>
              <a:rPr lang="ko-KR" altLang="en-US" sz="1200" dirty="0" smtClean="0"/>
            </a:br>
            <a:r>
              <a:rPr lang="en-US" altLang="ko-KR" sz="1200" dirty="0" smtClean="0"/>
              <a:t>6. </a:t>
            </a:r>
            <a:r>
              <a:rPr lang="ko-KR" altLang="en-US" sz="1200" dirty="0" smtClean="0"/>
              <a:t>테스트 결과표</a:t>
            </a:r>
            <a:br>
              <a:rPr lang="ko-KR" altLang="en-US" sz="1200" dirty="0" smtClean="0"/>
            </a:br>
            <a:r>
              <a:rPr lang="en-US" altLang="ko-KR" sz="1200" dirty="0" smtClean="0"/>
              <a:t>7. </a:t>
            </a:r>
            <a:r>
              <a:rPr lang="ko-KR" altLang="en-US" sz="1200" dirty="0" smtClean="0"/>
              <a:t>수정 내용 관리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오류 수정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기능 향상 수정</a:t>
            </a:r>
            <a:br>
              <a:rPr lang="ko-KR" altLang="en-US" sz="1200" dirty="0" smtClean="0"/>
            </a:br>
            <a:r>
              <a:rPr lang="en-US" altLang="ko-KR" sz="1200" dirty="0" smtClean="0"/>
              <a:t>8. </a:t>
            </a:r>
            <a:r>
              <a:rPr lang="ko-KR" altLang="en-US" sz="1200" dirty="0" smtClean="0"/>
              <a:t>버전관리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형상관리 </a:t>
            </a:r>
            <a:r>
              <a:rPr lang="en-US" altLang="ko-KR" sz="1200" dirty="0" smtClean="0"/>
              <a:t>- SVN </a:t>
            </a:r>
            <a:r>
              <a:rPr lang="ko-KR" altLang="en-US" sz="1200" dirty="0" smtClean="0"/>
              <a:t>내용 참조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 </a:t>
            </a:r>
            <a:r>
              <a:rPr lang="en-US" altLang="ko-KR" sz="1200" dirty="0" smtClean="0">
                <a:hlinkClick r:id="rId4"/>
              </a:rPr>
              <a:t>https://cafe.naver.com/webjjangma/5171</a:t>
            </a:r>
            <a:r>
              <a:rPr lang="ko-KR" altLang="en-US" sz="1200" dirty="0" smtClean="0"/>
              <a:t> 참조</a:t>
            </a:r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서버 이관</a:t>
            </a:r>
            <a:r>
              <a:rPr lang="en-US" altLang="ko-KR" sz="1200" b="1" dirty="0" smtClean="0"/>
              <a:t>&gt;</a:t>
            </a:r>
            <a:endParaRPr lang="ko-KR" altLang="en-US" sz="1200" dirty="0" smtClean="0"/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별도의 서버 컴퓨터 준비</a:t>
            </a:r>
            <a:br>
              <a:rPr lang="ko-KR" altLang="en-US" sz="1200" dirty="0" smtClean="0"/>
            </a:br>
            <a:r>
              <a:rPr lang="en-US" altLang="ko-KR" sz="1200" dirty="0" smtClean="0"/>
              <a:t>2. </a:t>
            </a:r>
            <a:r>
              <a:rPr lang="ko-KR" altLang="en-US" sz="1200" dirty="0" smtClean="0"/>
              <a:t>프로젝트에서 </a:t>
            </a:r>
            <a:r>
              <a:rPr lang="en-US" altLang="ko-KR" sz="1200" dirty="0" smtClean="0"/>
              <a:t>WAR </a:t>
            </a:r>
            <a:r>
              <a:rPr lang="ko-KR" altLang="en-US" sz="1200" dirty="0" smtClean="0"/>
              <a:t>파일 생성</a:t>
            </a:r>
            <a:br>
              <a:rPr lang="ko-KR" altLang="en-US" sz="1200" dirty="0" smtClean="0"/>
            </a:br>
            <a:r>
              <a:rPr lang="en-US" altLang="ko-KR" sz="1200" dirty="0" smtClean="0"/>
              <a:t>3. war </a:t>
            </a:r>
            <a:r>
              <a:rPr lang="ko-KR" altLang="en-US" sz="1200" dirty="0" smtClean="0"/>
              <a:t>파일을 </a:t>
            </a:r>
            <a:r>
              <a:rPr lang="en-US" altLang="ko-KR" sz="1200" dirty="0" smtClean="0"/>
              <a:t>tomcat</a:t>
            </a:r>
            <a:r>
              <a:rPr lang="ko-KR" altLang="en-US" sz="1200" dirty="0" smtClean="0"/>
              <a:t>폴더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webapps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폴더에 복사</a:t>
            </a:r>
            <a:br>
              <a:rPr lang="ko-KR" altLang="en-US" sz="1200" dirty="0" smtClean="0"/>
            </a:br>
            <a:r>
              <a:rPr lang="en-US" altLang="ko-KR" sz="1200" dirty="0" smtClean="0"/>
              <a:t>4. server.xml </a:t>
            </a:r>
            <a:r>
              <a:rPr lang="ko-KR" altLang="en-US" sz="1200" dirty="0" smtClean="0"/>
              <a:t>파일을 </a:t>
            </a:r>
            <a:r>
              <a:rPr lang="en-US" altLang="ko-KR" sz="1200" dirty="0" smtClean="0"/>
              <a:t>tomcat</a:t>
            </a:r>
            <a:r>
              <a:rPr lang="ko-KR" altLang="en-US" sz="1200" dirty="0" smtClean="0"/>
              <a:t>폴더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폴더에 복사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덮어 쓰기</a:t>
            </a:r>
            <a:br>
              <a:rPr lang="ko-KR" altLang="en-US" sz="1200" dirty="0" smtClean="0"/>
            </a:br>
            <a:r>
              <a:rPr lang="en-US" altLang="ko-KR" sz="1200" dirty="0" smtClean="0"/>
              <a:t>5. </a:t>
            </a:r>
            <a:r>
              <a:rPr lang="ko-KR" altLang="en-US" sz="1200" dirty="0" smtClean="0"/>
              <a:t>명령 프롬프트에서 </a:t>
            </a:r>
            <a:r>
              <a:rPr lang="en-US" altLang="ko-KR" sz="1200" dirty="0" smtClean="0"/>
              <a:t>"startup" </a:t>
            </a:r>
            <a:r>
              <a:rPr lang="ko-KR" altLang="en-US" sz="1200" dirty="0" smtClean="0"/>
              <a:t>명령으로 </a:t>
            </a:r>
            <a:r>
              <a:rPr lang="en-US" altLang="ko-KR" sz="1200" dirty="0" smtClean="0"/>
              <a:t>tomcat</a:t>
            </a:r>
            <a:r>
              <a:rPr lang="ko-KR" altLang="en-US" sz="1200" dirty="0" smtClean="0"/>
              <a:t>서버 실행</a:t>
            </a:r>
            <a:br>
              <a:rPr lang="ko-KR" altLang="en-US" sz="1200" dirty="0" smtClean="0"/>
            </a:br>
            <a:r>
              <a:rPr lang="en-US" altLang="ko-KR" sz="1200" dirty="0" smtClean="0"/>
              <a:t>6. </a:t>
            </a:r>
            <a:r>
              <a:rPr lang="ko-KR" altLang="en-US" sz="1200" dirty="0" smtClean="0"/>
              <a:t>다른 컴퓨터에서 서버</a:t>
            </a:r>
            <a:r>
              <a:rPr lang="en-US" altLang="ko-KR" sz="1200" dirty="0" smtClean="0"/>
              <a:t>IP</a:t>
            </a:r>
            <a:r>
              <a:rPr lang="ko-KR" altLang="en-US" sz="1200" dirty="0" smtClean="0"/>
              <a:t>를 입력하여 실행 여부 테스트</a:t>
            </a:r>
            <a:br>
              <a:rPr lang="ko-KR" altLang="en-US" sz="1200" dirty="0" smtClean="0"/>
            </a:br>
            <a:r>
              <a:rPr lang="ko-KR" altLang="en-US" sz="1200" dirty="0" smtClean="0"/>
              <a:t>*** 잘 안되면 다시 </a:t>
            </a:r>
            <a:r>
              <a:rPr lang="en-US" altLang="ko-KR" sz="1200" dirty="0" smtClean="0"/>
              <a:t>"shutdown-&gt;startup" </a:t>
            </a:r>
            <a:r>
              <a:rPr lang="ko-KR" altLang="en-US" sz="1200" dirty="0" smtClean="0"/>
              <a:t>해서 서버 재실행</a:t>
            </a:r>
            <a:br>
              <a:rPr lang="ko-KR" altLang="en-US" sz="1200" dirty="0" smtClean="0"/>
            </a:br>
            <a:r>
              <a:rPr lang="ko-KR" altLang="en-US" sz="1200" dirty="0" smtClean="0"/>
              <a:t>*** 방화벽 문제를 해결해야 해요</a:t>
            </a:r>
            <a:r>
              <a:rPr lang="en-US" altLang="ko-KR" sz="1200" dirty="0" smtClean="0"/>
              <a:t>~~~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>*** </a:t>
            </a:r>
            <a:r>
              <a:rPr lang="en-US" altLang="ko-KR" sz="1200" dirty="0" smtClean="0">
                <a:hlinkClick r:id="rId5"/>
              </a:rPr>
              <a:t>https://cafe.naver.com/webjjangma/5319</a:t>
            </a:r>
            <a:r>
              <a:rPr lang="ko-KR" altLang="en-US" sz="1200" dirty="0" smtClean="0"/>
              <a:t> 참조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0B146-4B04-4194-8354-9C9BA9F925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03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 사용자의 투자에 도움을 줄 수 있는 데이터 분석 및 시각화 실현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실제 주식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가상화폐 거래 사이트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활용으로 실질적인 데이터 제공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가공하여 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투자 </a:t>
            </a:r>
            <a:r>
              <a:rPr lang="ko-KR" altLang="en-US" dirty="0" err="1" smtClean="0"/>
              <a:t>트랜드의</a:t>
            </a:r>
            <a:r>
              <a:rPr lang="ko-KR" altLang="en-US" dirty="0" smtClean="0"/>
              <a:t> 방향을 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가상모의 투자를 사용하여 실제 투자에 도움을 주어 고객 수익 실현에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보탬이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 뉴스와 시장지표를 제공하여 더욱 정확하고 다양한 정보 제공을 위한 사이트 구축 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 실제 </a:t>
            </a:r>
            <a:r>
              <a:rPr lang="ko-KR" altLang="en-US" dirty="0" err="1" smtClean="0"/>
              <a:t>메이져</a:t>
            </a:r>
            <a:r>
              <a:rPr lang="ko-KR" altLang="en-US" dirty="0" smtClean="0"/>
              <a:t>  주식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가상화폐 거래 사이트 실시간 데이터 업데이트 기능 구현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시가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최고가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최저가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데이터 분석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그래프 도식화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뉴스와 분석 게시판을 통해 정확하고 자세한 텍스트 분석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현대인의 관심사와 실제 투자자들의 투자 경향 파악으로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당신의 투자에 힘이 되어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가상투자를 통한 모의 투자의 수익을 현실화 시키세요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0B146-4B04-4194-8354-9C9BA9F92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9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공통 개발 내용 </a:t>
            </a:r>
            <a:r>
              <a:rPr lang="en-US" altLang="ko-KR" sz="1200" dirty="0" smtClean="0"/>
              <a:t>: Filter, Interceptor, </a:t>
            </a:r>
            <a:r>
              <a:rPr lang="en-US" altLang="ko-KR" sz="1200" dirty="0" err="1" smtClean="0"/>
              <a:t>Sitemesh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등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개발 범위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개발이 되어야 하는 전체 내용</a:t>
            </a:r>
            <a:br>
              <a:rPr lang="ko-KR" altLang="en-US" sz="1200" dirty="0" smtClean="0"/>
            </a:br>
            <a:r>
              <a:rPr lang="ko-KR" altLang="en-US" sz="1200" dirty="0" smtClean="0"/>
              <a:t> 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개발 내용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이번 기간에 개발해야 하는 내용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0B146-4B04-4194-8354-9C9BA9F92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0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0B146-4B04-4194-8354-9C9BA9F92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4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Maven, 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HikariCP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이거 </a:t>
            </a:r>
            <a:r>
              <a:rPr lang="ko-KR" altLang="en-US" baseline="0" dirty="0" err="1" smtClean="0"/>
              <a:t>넣는게</a:t>
            </a:r>
            <a:r>
              <a:rPr lang="ko-KR" altLang="en-US" baseline="0" dirty="0" smtClean="0"/>
              <a:t> 맞나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0B146-4B04-4194-8354-9C9BA9F92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9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0B146-4B04-4194-8354-9C9BA9F925E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0A3BEC3-D386-489F-9076-8F729476B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6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A3DD5CD9-E18E-4579-B8B2-11C667DE4DF3}"/>
              </a:ext>
            </a:extLst>
          </p:cNvPr>
          <p:cNvGrpSpPr/>
          <p:nvPr userDrawn="1"/>
        </p:nvGrpSpPr>
        <p:grpSpPr>
          <a:xfrm>
            <a:off x="1417" y="-1"/>
            <a:ext cx="10690396" cy="7560683"/>
            <a:chOff x="1417" y="-1"/>
            <a:chExt cx="10690396" cy="75606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E23BB3AA-29B7-4012-B00A-46638B57B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" y="-1"/>
              <a:ext cx="10690396" cy="756068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A1F60270-5E49-40E8-871A-821F8103B8D0}"/>
                </a:ext>
              </a:extLst>
            </p:cNvPr>
            <p:cNvSpPr/>
            <p:nvPr userDrawn="1"/>
          </p:nvSpPr>
          <p:spPr>
            <a:xfrm>
              <a:off x="203200" y="495300"/>
              <a:ext cx="4089400" cy="113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3A0FE34-C7E1-4CA5-9C24-8087E05F3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719" r="62488" b="82475"/>
          <a:stretch/>
        </p:blipFill>
        <p:spPr>
          <a:xfrm>
            <a:off x="609770" y="342900"/>
            <a:ext cx="3795713" cy="8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03568A2-CFAB-4D73-95F2-BE4BC6EF1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90393" cy="75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88E7DDF2-2710-4C38-BA55-82016D0AF855}"/>
              </a:ext>
            </a:extLst>
          </p:cNvPr>
          <p:cNvGrpSpPr/>
          <p:nvPr userDrawn="1"/>
        </p:nvGrpSpPr>
        <p:grpSpPr>
          <a:xfrm>
            <a:off x="0" y="-1002"/>
            <a:ext cx="10691813" cy="861774"/>
            <a:chOff x="0" y="-1002"/>
            <a:chExt cx="10691813" cy="8617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48ED0F9A-F64D-4FDE-8700-54753904B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603"/>
            <a:stretch/>
          </p:blipFill>
          <p:spPr>
            <a:xfrm>
              <a:off x="0" y="-1002"/>
              <a:ext cx="10691813" cy="861774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03CA257F-3256-4700-B629-5F44E3BAC6A1}"/>
                </a:ext>
              </a:extLst>
            </p:cNvPr>
            <p:cNvSpPr/>
            <p:nvPr userDrawn="1"/>
          </p:nvSpPr>
          <p:spPr>
            <a:xfrm>
              <a:off x="8597841" y="544328"/>
              <a:ext cx="87759" cy="96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E26755CC-EE25-45D4-AA12-EC7907354D76}"/>
                </a:ext>
              </a:extLst>
            </p:cNvPr>
            <p:cNvSpPr/>
            <p:nvPr userDrawn="1"/>
          </p:nvSpPr>
          <p:spPr>
            <a:xfrm>
              <a:off x="8830389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48DBA706-CCC4-4052-B060-F4FD57B23E82}"/>
                </a:ext>
              </a:extLst>
            </p:cNvPr>
            <p:cNvSpPr/>
            <p:nvPr userDrawn="1"/>
          </p:nvSpPr>
          <p:spPr>
            <a:xfrm>
              <a:off x="9062936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47168FB0-7C48-4311-A16F-D64E45DF8A21}"/>
                </a:ext>
              </a:extLst>
            </p:cNvPr>
            <p:cNvSpPr/>
            <p:nvPr userDrawn="1"/>
          </p:nvSpPr>
          <p:spPr>
            <a:xfrm>
              <a:off x="9295484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3E1F73C5-828D-492D-9216-CBDF7493985B}"/>
                </a:ext>
              </a:extLst>
            </p:cNvPr>
            <p:cNvSpPr/>
            <p:nvPr userDrawn="1"/>
          </p:nvSpPr>
          <p:spPr>
            <a:xfrm>
              <a:off x="9528031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xmlns="" id="{7F6654BB-2317-41BC-BDB1-E871B4DF44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flipH="1">
              <a:off x="9747718" y="142637"/>
              <a:ext cx="812167" cy="59627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4826449" cy="563231"/>
          </a:xfrm>
          <a:noFill/>
        </p:spPr>
        <p:txBody>
          <a:bodyPr wrap="none" rtlCol="0">
            <a:spAutoFit/>
          </a:bodyPr>
          <a:lstStyle>
            <a:lvl1pPr>
              <a:defRPr lang="en-US" sz="3400" b="1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+mj-ea"/>
                <a:ea typeface="+mj-ea"/>
              </a:defRPr>
            </a:lvl1pPr>
          </a:lstStyle>
          <a:p>
            <a:pPr marL="0" lvl="0" defTabSz="986912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812CAC5B-5DBC-4633-8E4D-559A8EE600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03759" y="1210247"/>
            <a:ext cx="267295" cy="2056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AA9A2D7-88BF-4F22-9BEF-69C6F05BA25A}"/>
              </a:ext>
            </a:extLst>
          </p:cNvPr>
          <p:cNvSpPr/>
          <p:nvPr userDrawn="1"/>
        </p:nvSpPr>
        <p:spPr>
          <a:xfrm>
            <a:off x="0" y="1"/>
            <a:ext cx="127000" cy="860772"/>
          </a:xfrm>
          <a:prstGeom prst="rect">
            <a:avLst/>
          </a:prstGeom>
          <a:solidFill>
            <a:srgbClr val="01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2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0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7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5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CC21DE98-1DD0-4E77-B982-ACFBC6F22FCD}" type="datetimeFigureOut">
              <a:rPr lang="ko-KR" altLang="en-US" smtClean="0"/>
              <a:pPr/>
              <a:t>2020-04-03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7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2" r:id="rId2"/>
    <p:sldLayoutId id="2147483733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D149401-E30D-49A6-B4EC-3F1256DE90CB}"/>
              </a:ext>
            </a:extLst>
          </p:cNvPr>
          <p:cNvSpPr txBox="1"/>
          <p:nvPr/>
        </p:nvSpPr>
        <p:spPr>
          <a:xfrm>
            <a:off x="507028" y="2246149"/>
            <a:ext cx="3589572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86912" latinLnBrk="1"/>
            <a:r>
              <a:rPr lang="en-US" altLang="ko-KR" sz="5400" b="1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TOOJAATTE</a:t>
            </a:r>
            <a:endParaRPr lang="en-US" altLang="ko-KR" sz="5400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F84757D-9493-4349-AF3A-331C102D2517}"/>
              </a:ext>
            </a:extLst>
          </p:cNvPr>
          <p:cNvSpPr txBox="1"/>
          <p:nvPr/>
        </p:nvSpPr>
        <p:spPr>
          <a:xfrm>
            <a:off x="1462160" y="1668421"/>
            <a:ext cx="2476960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2159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주식</a:t>
            </a:r>
            <a:r>
              <a:rPr lang="en-US" altLang="ko-KR" sz="2159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159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가상화폐 분석</a:t>
            </a:r>
            <a:endParaRPr lang="en-US" altLang="ko-KR" sz="2159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xmlns="" id="{5A06B617-2954-49EC-9C91-B3289B37D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50000" r="18757"/>
          <a:stretch/>
        </p:blipFill>
        <p:spPr>
          <a:xfrm>
            <a:off x="8618560" y="0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CDE13E14-A4DC-40C9-BF7E-D40D483ED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0426" t="1" b="45458"/>
          <a:stretch/>
        </p:blipFill>
        <p:spPr>
          <a:xfrm>
            <a:off x="-525674" y="6701778"/>
            <a:ext cx="2753399" cy="857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F84757D-9493-4349-AF3A-331C102D2517}"/>
              </a:ext>
            </a:extLst>
          </p:cNvPr>
          <p:cNvSpPr txBox="1"/>
          <p:nvPr/>
        </p:nvSpPr>
        <p:spPr>
          <a:xfrm>
            <a:off x="507028" y="6918425"/>
            <a:ext cx="5330305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en-US" altLang="ko-KR" sz="2159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159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팀 </a:t>
            </a:r>
            <a:r>
              <a:rPr lang="en-US" altLang="ko-KR" sz="2159" spc="-1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DogFoot</a:t>
            </a:r>
            <a:r>
              <a:rPr lang="en-US" altLang="ko-KR" sz="2159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 | </a:t>
            </a:r>
            <a:r>
              <a:rPr lang="ko-KR" altLang="en-US" sz="2159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강동욱 안지혜 유민아 정태환</a:t>
            </a:r>
            <a:endParaRPr lang="en-US" altLang="ko-KR" sz="2159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101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5136663" cy="563231"/>
          </a:xfrm>
        </p:spPr>
        <p:txBody>
          <a:bodyPr/>
          <a:lstStyle/>
          <a:p>
            <a:r>
              <a:rPr lang="ko-KR" altLang="en-US" dirty="0" smtClean="0"/>
              <a:t>소요 자원</a:t>
            </a:r>
            <a:r>
              <a:rPr lang="en-US" altLang="ko-KR" dirty="0" smtClean="0"/>
              <a:t>(Resource)</a:t>
            </a:r>
            <a:r>
              <a:rPr lang="ko-KR" altLang="en-US" dirty="0" smtClean="0"/>
              <a:t>과 비용</a:t>
            </a:r>
            <a:endParaRPr lang="ko-KR" altLang="en-US" dirty="0"/>
          </a:p>
        </p:txBody>
      </p:sp>
      <p:pic>
        <p:nvPicPr>
          <p:cNvPr id="5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81" y="3945984"/>
            <a:ext cx="966900" cy="93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06" y="3945984"/>
            <a:ext cx="2160006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97"/>
          <p:cNvPicPr preferRelativeResize="0"/>
          <p:nvPr/>
        </p:nvPicPr>
        <p:blipFill rotWithShape="1">
          <a:blip r:embed="rId5">
            <a:alphaModFix/>
          </a:blip>
          <a:srcRect l="13828" t="6121" r="5772" b="5804"/>
          <a:stretch/>
        </p:blipFill>
        <p:spPr>
          <a:xfrm>
            <a:off x="3499500" y="2248569"/>
            <a:ext cx="874038" cy="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98"/>
          <p:cNvPicPr preferRelativeResize="0"/>
          <p:nvPr/>
        </p:nvPicPr>
        <p:blipFill rotWithShape="1">
          <a:blip r:embed="rId6">
            <a:alphaModFix/>
          </a:blip>
          <a:srcRect l="7620" r="5678" b="8475"/>
          <a:stretch/>
        </p:blipFill>
        <p:spPr>
          <a:xfrm>
            <a:off x="8002129" y="975050"/>
            <a:ext cx="1476243" cy="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6855" y="3956709"/>
            <a:ext cx="1605276" cy="9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2645" y="2600259"/>
            <a:ext cx="1345725" cy="13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01"/>
          <p:cNvPicPr preferRelativeResize="0"/>
          <p:nvPr/>
        </p:nvPicPr>
        <p:blipFill rotWithShape="1">
          <a:blip r:embed="rId9">
            <a:alphaModFix/>
          </a:blip>
          <a:srcRect l="17184" t="8757" r="12069" b="8467"/>
          <a:stretch/>
        </p:blipFill>
        <p:spPr>
          <a:xfrm>
            <a:off x="5682582" y="2215969"/>
            <a:ext cx="874025" cy="10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exerd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180" y="1126685"/>
            <a:ext cx="2073347" cy="64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tomcatì ëí ì´ë¯¸ì§ ê²ìê²°ê³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8" y="2231749"/>
            <a:ext cx="25922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" y="975050"/>
            <a:ext cx="34004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6458870"/>
            <a:ext cx="3429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" y="6458870"/>
            <a:ext cx="560070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569" y="3451995"/>
            <a:ext cx="19240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56" y="5865715"/>
            <a:ext cx="2287250" cy="87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06" y="5588520"/>
            <a:ext cx="25241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048" y="2146269"/>
            <a:ext cx="1524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396" y="4721859"/>
            <a:ext cx="1038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67" y="5225271"/>
            <a:ext cx="15525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615" y="5406246"/>
            <a:ext cx="30384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0263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66762"/>
            <a:ext cx="7580601" cy="590931"/>
          </a:xfrm>
        </p:spPr>
        <p:txBody>
          <a:bodyPr/>
          <a:lstStyle/>
          <a:p>
            <a:r>
              <a:rPr lang="en-US" altLang="ko-KR" sz="3600" dirty="0"/>
              <a:t>POINT CODE/ERROR(</a:t>
            </a:r>
            <a:r>
              <a:rPr lang="ko-KR" altLang="en-US" sz="3600" dirty="0"/>
              <a:t>투자분석게시판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2085108" cy="461665"/>
            <a:chOff x="-13148" y="1258286"/>
            <a:chExt cx="2085108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6850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키워드 추출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모서리가 둥근 직사각형 3"/>
          <p:cNvSpPr/>
          <p:nvPr/>
        </p:nvSpPr>
        <p:spPr>
          <a:xfrm>
            <a:off x="295457" y="1542483"/>
            <a:ext cx="4107210" cy="6080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Tree Map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5458" y="2481483"/>
            <a:ext cx="5715875" cy="4923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6883" y="2572894"/>
            <a:ext cx="574298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&lt;script type=</a:t>
            </a:r>
            <a:r>
              <a:rPr lang="en-US" altLang="ko-KR" sz="1400" i="1" dirty="0"/>
              <a:t>"text/</a:t>
            </a:r>
            <a:r>
              <a:rPr lang="en-US" altLang="ko-KR" sz="1400" i="1" dirty="0" err="1"/>
              <a:t>javascript</a:t>
            </a:r>
            <a:r>
              <a:rPr lang="en-US" altLang="ko-KR" sz="1400" i="1" dirty="0"/>
              <a:t>"&gt;</a:t>
            </a:r>
          </a:p>
          <a:p>
            <a:r>
              <a:rPr lang="en-US" altLang="ko-KR" sz="1400" dirty="0" err="1"/>
              <a:t>google.charts.load</a:t>
            </a:r>
            <a:r>
              <a:rPr lang="en-US" altLang="ko-KR" sz="1400" dirty="0"/>
              <a:t>('current', {'packages':['</a:t>
            </a:r>
            <a:r>
              <a:rPr lang="en-US" altLang="ko-KR" sz="1400" dirty="0" err="1"/>
              <a:t>treemap</a:t>
            </a:r>
            <a:r>
              <a:rPr lang="en-US" altLang="ko-KR" sz="1400" dirty="0"/>
              <a:t>']});</a:t>
            </a:r>
          </a:p>
          <a:p>
            <a:r>
              <a:rPr lang="en-US" altLang="ko-KR" sz="1400" dirty="0" err="1"/>
              <a:t>google.charts.setOnLoadCallback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drawChart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//(</a:t>
            </a:r>
            <a:r>
              <a:rPr lang="ko-KR" altLang="en-US" sz="1400" dirty="0" smtClean="0"/>
              <a:t>데이터 분류 생략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function </a:t>
            </a:r>
            <a:r>
              <a:rPr lang="en-US" altLang="ko-KR" sz="1400" b="1" dirty="0" err="1"/>
              <a:t>drawChart</a:t>
            </a:r>
            <a:r>
              <a:rPr lang="en-US" altLang="ko-KR" sz="1400" b="1" dirty="0"/>
              <a:t>() {</a:t>
            </a:r>
          </a:p>
          <a:p>
            <a:endParaRPr lang="ko-KR" altLang="en-US" sz="1400" dirty="0"/>
          </a:p>
          <a:p>
            <a:r>
              <a:rPr lang="en-US" altLang="ko-KR" sz="1400" dirty="0"/>
              <a:t>  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dataRA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google.visualization.arrayToDataTable</a:t>
            </a:r>
            <a:r>
              <a:rPr lang="en-US" altLang="ko-KR" sz="1400" b="1" dirty="0"/>
              <a:t>(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ra</a:t>
            </a:r>
            <a:r>
              <a:rPr lang="en-US" altLang="ko-KR" sz="1400" dirty="0"/>
              <a:t>_.splice(0,30</a:t>
            </a:r>
            <a:r>
              <a:rPr lang="en-US" altLang="ko-KR" sz="1400" dirty="0" smtClean="0"/>
              <a:t>) //</a:t>
            </a:r>
            <a:r>
              <a:rPr lang="ko-KR" altLang="en-US" sz="1400" dirty="0" smtClean="0"/>
              <a:t>상위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개 항목만 잘라내기</a:t>
            </a:r>
            <a:endParaRPr lang="en-US" altLang="ko-KR" sz="1400" dirty="0"/>
          </a:p>
          <a:p>
            <a:r>
              <a:rPr lang="ko-KR" altLang="en-US" sz="1400" dirty="0"/>
              <a:t>  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treeRA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google.visualization.TreeMap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('</a:t>
            </a:r>
            <a:r>
              <a:rPr lang="en-US" altLang="ko-KR" sz="1400" b="1" dirty="0" err="1"/>
              <a:t>chartRA</a:t>
            </a:r>
            <a:r>
              <a:rPr lang="en-US" altLang="ko-KR" sz="1400" b="1" dirty="0" smtClean="0"/>
              <a:t>'));</a:t>
            </a:r>
          </a:p>
          <a:p>
            <a:endParaRPr lang="en-US" altLang="ko-KR" sz="1400" b="1" dirty="0"/>
          </a:p>
          <a:p>
            <a:r>
              <a:rPr lang="en-US" altLang="ko-KR" sz="1400" dirty="0" err="1"/>
              <a:t>treeRA.draw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dataRA</a:t>
            </a:r>
            <a:r>
              <a:rPr lang="en-US" altLang="ko-KR" sz="1400" dirty="0"/>
              <a:t>, {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minColor</a:t>
            </a:r>
            <a:r>
              <a:rPr lang="en-US" altLang="ko-KR" sz="1400" dirty="0"/>
              <a:t>: '#ccff99',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midColor</a:t>
            </a:r>
            <a:r>
              <a:rPr lang="en-US" altLang="ko-KR" sz="1400" dirty="0"/>
              <a:t>: '#</a:t>
            </a:r>
            <a:r>
              <a:rPr lang="en-US" altLang="ko-KR" sz="1400" dirty="0" err="1"/>
              <a:t>eee</a:t>
            </a:r>
            <a:r>
              <a:rPr lang="en-US" altLang="ko-KR" sz="1400" dirty="0"/>
              <a:t>',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maxColor</a:t>
            </a:r>
            <a:r>
              <a:rPr lang="en-US" altLang="ko-KR" sz="1400" dirty="0"/>
              <a:t>: '#ff9966',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headerColor</a:t>
            </a:r>
            <a:r>
              <a:rPr lang="en-US" altLang="ko-KR" sz="1400" dirty="0"/>
              <a:t>: '#cce6ff',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headerHeight</a:t>
            </a:r>
            <a:r>
              <a:rPr lang="en-US" altLang="ko-KR" sz="1400" dirty="0"/>
              <a:t>: 50,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'black‘ 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});</a:t>
            </a:r>
            <a:endParaRPr lang="en-US" altLang="ko-KR" sz="1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95457" y="2150533"/>
            <a:ext cx="4107210" cy="3309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tract.do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8575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2766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및 후기</a:t>
            </a:r>
            <a:endParaRPr lang="ko-KR" altLang="en-US" sz="4000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시연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02A355-0AF9-492B-AD68-AABE4BD8B24A}"/>
              </a:ext>
            </a:extLst>
          </p:cNvPr>
          <p:cNvSpPr txBox="1"/>
          <p:nvPr/>
        </p:nvSpPr>
        <p:spPr>
          <a:xfrm>
            <a:off x="3605518" y="1625941"/>
            <a:ext cx="1218282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Ⅸ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개발 후기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39832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873333" cy="563231"/>
          </a:xfrm>
        </p:spPr>
        <p:txBody>
          <a:bodyPr/>
          <a:lstStyle/>
          <a:p>
            <a:r>
              <a:rPr lang="ko-KR" altLang="en-US" dirty="0" smtClean="0"/>
              <a:t>개발후기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9902" y="4572001"/>
            <a:ext cx="10343213" cy="27731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대각선 방향의 모서리가 둥근 사각형 2"/>
          <p:cNvSpPr/>
          <p:nvPr/>
        </p:nvSpPr>
        <p:spPr>
          <a:xfrm>
            <a:off x="149902" y="4314449"/>
            <a:ext cx="1678898" cy="56349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안지혜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9842" y="4942927"/>
            <a:ext cx="10163331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여러 프로젝트를 해보니 좀 더 공부해야 할 부분들에 대해서 확실하게 알게 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함께 프로젝트를 진행한 팀원들과 돈독해질 수 있었습니다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그리고 프로젝트 완성을 위해 필요한 기능들을 고민해보고 해당 기능을 만드는 과정에서 스스로 생각해본 방식이 잘 동작할 때 개발하는 재미를 알게 되었습니다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물론 개발 중 잘 진행되지 않을 땐 답답하기도 했지만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해결해보기 위해 고민해보고 여러 가지 방향으로 시도해보는 시간을 통해 프로젝트에 애정을 가질 수 있었습니다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또한 문제 해결 과정 중에 있어서 기존에 여러 가지 프로젝트를 경험한 것이 도움이 되었기에 앞으로 경험하게 될 여러 프로젝트들이 기대가 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하루 하루 더 나은 웹 개발자가 되어야겠다고 다짐하게 되었습니다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902" y="1259557"/>
            <a:ext cx="10343213" cy="27731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49902" y="1002005"/>
            <a:ext cx="1678898" cy="56349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강동욱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9842" y="1630483"/>
            <a:ext cx="10163331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6</a:t>
            </a:r>
            <a:r>
              <a:rPr lang="ko-KR" altLang="en-US" sz="1600" dirty="0" smtClean="0">
                <a:latin typeface="+mn-ea"/>
              </a:rPr>
              <a:t>개월 동안 </a:t>
            </a:r>
            <a:r>
              <a:rPr lang="ko-KR" altLang="en-US" sz="1600" dirty="0">
                <a:latin typeface="+mn-ea"/>
              </a:rPr>
              <a:t>배웠던 언어들을 다시 한 번 상기시켜 기억에 남길 수 있는 기회가 될 수 있어 좋았습니다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개발자가 되기로 마음 먹고 학원에 들어온 뒤 </a:t>
            </a:r>
            <a:r>
              <a:rPr lang="en-US" altLang="ko-KR" sz="1600" dirty="0" smtClean="0">
                <a:latin typeface="+mn-ea"/>
              </a:rPr>
              <a:t>6</a:t>
            </a:r>
            <a:r>
              <a:rPr lang="ko-KR" altLang="en-US" sz="1600" dirty="0" smtClean="0">
                <a:latin typeface="+mn-ea"/>
              </a:rPr>
              <a:t>개월이 지났습니다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그 </a:t>
            </a:r>
            <a:r>
              <a:rPr lang="en-US" altLang="ko-KR" sz="1600" dirty="0" smtClean="0">
                <a:latin typeface="+mn-ea"/>
              </a:rPr>
              <a:t>6</a:t>
            </a:r>
            <a:r>
              <a:rPr lang="ko-KR" altLang="en-US" sz="1600" dirty="0" smtClean="0">
                <a:latin typeface="+mn-ea"/>
              </a:rPr>
              <a:t>개월 간의 결실을 </a:t>
            </a:r>
            <a:r>
              <a:rPr lang="en-US" altLang="ko-KR" sz="1600" dirty="0" err="1" smtClean="0">
                <a:latin typeface="+mn-ea"/>
              </a:rPr>
              <a:t>Dogfoot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팀과 </a:t>
            </a:r>
            <a:r>
              <a:rPr lang="ko-KR" altLang="en-US" sz="1600" dirty="0" err="1" smtClean="0">
                <a:latin typeface="+mn-ea"/>
              </a:rPr>
              <a:t>투자어때라는</a:t>
            </a:r>
            <a:r>
              <a:rPr lang="ko-KR" altLang="en-US" sz="1600" dirty="0" smtClean="0">
                <a:latin typeface="+mn-ea"/>
              </a:rPr>
              <a:t> 프로젝트를 통해 마무리 지을 수 있어 후련하고 기쁜 마음입니다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프로젝트를 진행하며 서로가 다소 예민하기도 했고 답답한 마음을 가졌지만 팀원들과 더 돈독해졌습니다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프로젝트를 마무리하며 다양한 언어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기술들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프레임워크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라이브러리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구글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검색 등 </a:t>
            </a:r>
            <a:r>
              <a:rPr lang="ko-KR" altLang="en-US" sz="1600" dirty="0" err="1" smtClean="0">
                <a:latin typeface="+mn-ea"/>
              </a:rPr>
              <a:t>머릿</a:t>
            </a:r>
            <a:r>
              <a:rPr lang="ko-KR" altLang="en-US" sz="1600" dirty="0" smtClean="0">
                <a:latin typeface="+mn-ea"/>
              </a:rPr>
              <a:t> 속에 단단히 기억해두고 이를 잘 활용하는 개발자가 되도록 노력하고자 합니다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17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873333" cy="563231"/>
          </a:xfrm>
        </p:spPr>
        <p:txBody>
          <a:bodyPr/>
          <a:lstStyle/>
          <a:p>
            <a:r>
              <a:rPr lang="ko-KR" altLang="en-US" dirty="0" smtClean="0"/>
              <a:t>개발후기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9902" y="4572001"/>
            <a:ext cx="10343213" cy="27731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대각선 방향의 모서리가 둥근 사각형 2"/>
          <p:cNvSpPr/>
          <p:nvPr/>
        </p:nvSpPr>
        <p:spPr>
          <a:xfrm>
            <a:off x="149902" y="4314449"/>
            <a:ext cx="1678898" cy="56349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정태환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9842" y="4942927"/>
            <a:ext cx="10163331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처음 데이터 설계와 과정부터 잘못 되어있음에도 바로 알아 차리지 못하여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일 이라는 시간은 버리게 되었고 그로 인해 코딩 자체가 너무 늦어져 팀에 피해를 끼치게 되었고 또한 남에게 의지를 많이 하여 내가 하기 보다는 남들의 도움을 많이 받아 아쉽다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조금 더 자세히 깊이 알 때까지 공부를 했더라면 이러지 않았을 텐데 다행히 좋은 팀원들을 만나 많은 도움을 받아 겨우 완성했지만 아직 많이 부족하고 개발해야 될 기능들이 많이 남아있어 나 혼자 스스로 개발을 해보려고 노력 할 </a:t>
            </a:r>
            <a:r>
              <a:rPr lang="ko-KR" altLang="en-US" sz="1600" dirty="0" smtClean="0">
                <a:latin typeface="+mn-ea"/>
              </a:rPr>
              <a:t>것이다</a:t>
            </a:r>
            <a:r>
              <a:rPr lang="en-US" altLang="ko-KR" sz="1600" dirty="0" smtClean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902" y="1259557"/>
            <a:ext cx="10343213" cy="2773179"/>
          </a:xfrm>
          <a:prstGeom prst="rect">
            <a:avLst/>
          </a:prstGeom>
          <a:solidFill>
            <a:srgbClr val="FD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49902" y="1002005"/>
            <a:ext cx="1678898" cy="5634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유민아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9842" y="1630483"/>
            <a:ext cx="1016333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주라는 짧다면 짧고 길다면 긴 기간 동안 </a:t>
            </a:r>
            <a:r>
              <a:rPr lang="en-US" altLang="ko-KR" dirty="0">
                <a:latin typeface="+mn-ea"/>
              </a:rPr>
              <a:t>Spring, </a:t>
            </a:r>
            <a:r>
              <a:rPr lang="en-US" altLang="ko-KR" dirty="0" err="1">
                <a:latin typeface="+mn-ea"/>
              </a:rPr>
              <a:t>jstl</a:t>
            </a:r>
            <a:r>
              <a:rPr lang="en-US" altLang="ko-KR" dirty="0">
                <a:latin typeface="+mn-ea"/>
              </a:rPr>
              <a:t>, Ajax, crawling, scheduling, </a:t>
            </a:r>
            <a:r>
              <a:rPr lang="en-US" altLang="ko-KR" dirty="0" err="1">
                <a:latin typeface="+mn-ea"/>
              </a:rPr>
              <a:t>css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그 동안 배워온 기술을 정리하고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새로운 기술을 배울 수 있었습니다</a:t>
            </a:r>
            <a:r>
              <a:rPr lang="en-US" altLang="ko-KR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현업에서도 지금의 보람차고 소중한 시간들을 잊지 않고 기억하겠습니다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126489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5B71645-2316-41A3-9371-23A29368E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03"/>
            <a:ext cx="10690390" cy="756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4AD016A-2850-46F6-B8D7-3F46950BF89E}"/>
              </a:ext>
            </a:extLst>
          </p:cNvPr>
          <p:cNvSpPr txBox="1"/>
          <p:nvPr/>
        </p:nvSpPr>
        <p:spPr>
          <a:xfrm>
            <a:off x="552528" y="3054491"/>
            <a:ext cx="3322513" cy="92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69C3D526-25DB-4063-9967-D780A96EA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9829" y="2375339"/>
            <a:ext cx="3711524" cy="58323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C6CDF69-478E-4EDB-8D06-6E2AA68FAB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50000" r="18757"/>
          <a:stretch/>
        </p:blipFill>
        <p:spPr>
          <a:xfrm>
            <a:off x="9209695" y="-299844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B877352A-FAF0-4B1F-AAFB-FF961D82F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10426" b="25381"/>
          <a:stretch/>
        </p:blipFill>
        <p:spPr>
          <a:xfrm>
            <a:off x="-424074" y="6685818"/>
            <a:ext cx="2753399" cy="11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6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2209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b="1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개발 일정</a:t>
            </a:r>
            <a:endParaRPr lang="ko-KR" altLang="en-US" sz="4000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1.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개발 일정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02A355-0AF9-492B-AD68-AABE4BD8B24A}"/>
              </a:ext>
            </a:extLst>
          </p:cNvPr>
          <p:cNvSpPr txBox="1"/>
          <p:nvPr/>
        </p:nvSpPr>
        <p:spPr>
          <a:xfrm>
            <a:off x="3605518" y="1625941"/>
            <a:ext cx="1218282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Ⅳ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0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 smtClean="0"/>
              <a:t>개발일</a:t>
            </a:r>
            <a:r>
              <a:rPr lang="ko-KR" altLang="en-US" dirty="0"/>
              <a:t>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904CFC-DCBF-4909-A022-5E08F82044C4}"/>
              </a:ext>
            </a:extLst>
          </p:cNvPr>
          <p:cNvGrpSpPr/>
          <p:nvPr/>
        </p:nvGrpSpPr>
        <p:grpSpPr>
          <a:xfrm>
            <a:off x="676375" y="2244341"/>
            <a:ext cx="9146876" cy="3642008"/>
            <a:chOff x="2148168" y="2444662"/>
            <a:chExt cx="7662383" cy="305092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C5476A28-94F2-4AC2-AA15-01EB719DA352}"/>
                </a:ext>
              </a:extLst>
            </p:cNvPr>
            <p:cNvCxnSpPr/>
            <p:nvPr/>
          </p:nvCxnSpPr>
          <p:spPr>
            <a:xfrm>
              <a:off x="2303190" y="3897839"/>
              <a:ext cx="7363896" cy="0"/>
            </a:xfrm>
            <a:prstGeom prst="line">
              <a:avLst/>
            </a:prstGeom>
            <a:ln w="28575">
              <a:solidFill>
                <a:srgbClr val="4C1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눈물 방울 4">
              <a:extLst>
                <a:ext uri="{FF2B5EF4-FFF2-40B4-BE49-F238E27FC236}">
                  <a16:creationId xmlns:a16="http://schemas.microsoft.com/office/drawing/2014/main" xmlns="" id="{2DDB421E-A31B-4F89-A6C8-A2D9143696CB}"/>
                </a:ext>
              </a:extLst>
            </p:cNvPr>
            <p:cNvSpPr/>
            <p:nvPr/>
          </p:nvSpPr>
          <p:spPr>
            <a:xfrm rot="19059099">
              <a:off x="3850931" y="4259035"/>
              <a:ext cx="1091159" cy="1091159"/>
            </a:xfrm>
            <a:prstGeom prst="teardrop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259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9095"/>
                </a:solidFill>
                <a:latin typeface="+mn-ea"/>
              </a:endParaRPr>
            </a:p>
          </p:txBody>
        </p:sp>
        <p:sp>
          <p:nvSpPr>
            <p:cNvPr id="6" name="눈물 방울 5">
              <a:extLst>
                <a:ext uri="{FF2B5EF4-FFF2-40B4-BE49-F238E27FC236}">
                  <a16:creationId xmlns:a16="http://schemas.microsoft.com/office/drawing/2014/main" xmlns="" id="{A0E94CE3-DD11-4010-B5AB-3D9D1A6CAA69}"/>
                </a:ext>
              </a:extLst>
            </p:cNvPr>
            <p:cNvSpPr/>
            <p:nvPr/>
          </p:nvSpPr>
          <p:spPr>
            <a:xfrm rot="19059099">
              <a:off x="7028191" y="4259035"/>
              <a:ext cx="1091159" cy="1091159"/>
            </a:xfrm>
            <a:prstGeom prst="teardrop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259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9095"/>
                </a:solidFill>
                <a:latin typeface="+mn-ea"/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xmlns="" id="{28814F8E-7297-4E59-8C62-9E0D991972D9}"/>
                </a:ext>
              </a:extLst>
            </p:cNvPr>
            <p:cNvSpPr/>
            <p:nvPr/>
          </p:nvSpPr>
          <p:spPr>
            <a:xfrm rot="8100000">
              <a:off x="5439560" y="2444664"/>
              <a:ext cx="1091159" cy="1091159"/>
            </a:xfrm>
            <a:prstGeom prst="teardrop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+mn-ea"/>
              </a:endParaRPr>
            </a:p>
          </p:txBody>
        </p:sp>
        <p:sp>
          <p:nvSpPr>
            <p:cNvPr id="8" name="눈물 방울 7">
              <a:extLst>
                <a:ext uri="{FF2B5EF4-FFF2-40B4-BE49-F238E27FC236}">
                  <a16:creationId xmlns:a16="http://schemas.microsoft.com/office/drawing/2014/main" xmlns="" id="{8391940F-F80F-43A9-A473-8CC6BD7449AC}"/>
                </a:ext>
              </a:extLst>
            </p:cNvPr>
            <p:cNvSpPr/>
            <p:nvPr/>
          </p:nvSpPr>
          <p:spPr>
            <a:xfrm rot="8100000">
              <a:off x="2311961" y="2444662"/>
              <a:ext cx="1091159" cy="1091159"/>
            </a:xfrm>
            <a:prstGeom prst="teardrop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+mn-ea"/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xmlns="" id="{A9DB5B47-8B66-4BFF-A573-A94DABD3BA82}"/>
                </a:ext>
              </a:extLst>
            </p:cNvPr>
            <p:cNvSpPr/>
            <p:nvPr/>
          </p:nvSpPr>
          <p:spPr>
            <a:xfrm rot="8100000">
              <a:off x="8562544" y="2444662"/>
              <a:ext cx="1091159" cy="1091159"/>
            </a:xfrm>
            <a:prstGeom prst="teardrop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F08B5330-75EB-4996-AEA8-F4A8064535C9}"/>
                </a:ext>
              </a:extLst>
            </p:cNvPr>
            <p:cNvSpPr/>
            <p:nvPr/>
          </p:nvSpPr>
          <p:spPr>
            <a:xfrm>
              <a:off x="5917122" y="3829824"/>
              <a:ext cx="136035" cy="136035"/>
            </a:xfrm>
            <a:prstGeom prst="ellipse">
              <a:avLst/>
            </a:prstGeom>
            <a:solidFill>
              <a:srgbClr val="016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B6A4D197-B86A-455C-AB1E-01D645E02AB3}"/>
                </a:ext>
              </a:extLst>
            </p:cNvPr>
            <p:cNvSpPr/>
            <p:nvPr/>
          </p:nvSpPr>
          <p:spPr>
            <a:xfrm>
              <a:off x="4351013" y="3829824"/>
              <a:ext cx="136035" cy="136035"/>
            </a:xfrm>
            <a:prstGeom prst="ellipse">
              <a:avLst/>
            </a:prstGeom>
            <a:solidFill>
              <a:srgbClr val="25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E1E07753-F16A-457C-8CE8-3CCF72C5F878}"/>
                </a:ext>
              </a:extLst>
            </p:cNvPr>
            <p:cNvSpPr/>
            <p:nvPr/>
          </p:nvSpPr>
          <p:spPr>
            <a:xfrm>
              <a:off x="2789523" y="3829824"/>
              <a:ext cx="136035" cy="136035"/>
            </a:xfrm>
            <a:prstGeom prst="ellipse">
              <a:avLst/>
            </a:prstGeom>
            <a:solidFill>
              <a:srgbClr val="016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EF1F4C62-74F5-47F7-98A7-580D1063B415}"/>
                </a:ext>
              </a:extLst>
            </p:cNvPr>
            <p:cNvSpPr/>
            <p:nvPr/>
          </p:nvSpPr>
          <p:spPr>
            <a:xfrm>
              <a:off x="7548149" y="3829824"/>
              <a:ext cx="136035" cy="136035"/>
            </a:xfrm>
            <a:prstGeom prst="ellipse">
              <a:avLst/>
            </a:prstGeom>
            <a:solidFill>
              <a:srgbClr val="25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5CDF6A02-47E7-4168-840E-443658F35954}"/>
                </a:ext>
              </a:extLst>
            </p:cNvPr>
            <p:cNvSpPr/>
            <p:nvPr/>
          </p:nvSpPr>
          <p:spPr>
            <a:xfrm>
              <a:off x="9040106" y="3829824"/>
              <a:ext cx="136035" cy="136035"/>
            </a:xfrm>
            <a:prstGeom prst="ellipse">
              <a:avLst/>
            </a:prstGeom>
            <a:solidFill>
              <a:srgbClr val="016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7F30F0B7-031F-4B57-AAE3-103FAA6885B3}"/>
                </a:ext>
              </a:extLst>
            </p:cNvPr>
            <p:cNvSpPr/>
            <p:nvPr/>
          </p:nvSpPr>
          <p:spPr>
            <a:xfrm>
              <a:off x="2148168" y="4032409"/>
              <a:ext cx="1406704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프로젝트 주제 선정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D871C63-3C35-463B-B8F9-02E4093D7B42}"/>
                </a:ext>
              </a:extLst>
            </p:cNvPr>
            <p:cNvSpPr/>
            <p:nvPr/>
          </p:nvSpPr>
          <p:spPr>
            <a:xfrm>
              <a:off x="3617656" y="3431259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요구사항 정의서</a:t>
              </a:r>
              <a:endParaRPr lang="en-US" altLang="ko-KR" sz="1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작성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A4BF5BDC-05E0-4FB2-85FB-A2931C530BCB}"/>
                </a:ext>
              </a:extLst>
            </p:cNvPr>
            <p:cNvSpPr/>
            <p:nvPr/>
          </p:nvSpPr>
          <p:spPr>
            <a:xfrm>
              <a:off x="5510169" y="2742529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2020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03.23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3EB2A8D7-0433-4C3D-BC18-6C63A2720342}"/>
                </a:ext>
              </a:extLst>
            </p:cNvPr>
            <p:cNvSpPr/>
            <p:nvPr/>
          </p:nvSpPr>
          <p:spPr>
            <a:xfrm>
              <a:off x="2382570" y="2742529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2020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03.16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1002C40A-A78F-41B7-9EB4-E1DB10E285FA}"/>
                </a:ext>
              </a:extLst>
            </p:cNvPr>
            <p:cNvSpPr/>
            <p:nvPr/>
          </p:nvSpPr>
          <p:spPr>
            <a:xfrm>
              <a:off x="8633153" y="2742529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2020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04.03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226F345D-4752-4601-9759-3D9B152B7C9E}"/>
                </a:ext>
              </a:extLst>
            </p:cNvPr>
            <p:cNvSpPr/>
            <p:nvPr/>
          </p:nvSpPr>
          <p:spPr>
            <a:xfrm>
              <a:off x="3903555" y="4478675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+mn-ea"/>
                </a:rPr>
                <a:t>2020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+mn-ea"/>
                </a:rPr>
                <a:t>03.18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4F0D66FD-F168-4190-9E9E-7160C2662519}"/>
                </a:ext>
              </a:extLst>
            </p:cNvPr>
            <p:cNvSpPr/>
            <p:nvPr/>
          </p:nvSpPr>
          <p:spPr>
            <a:xfrm>
              <a:off x="7087258" y="4478675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+mn-ea"/>
                </a:rPr>
                <a:t>2020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+mn-ea"/>
                </a:rPr>
                <a:t>03.30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+mn-ea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35FBF322-E02D-45C1-A0C9-1C2D37520302}"/>
                </a:ext>
              </a:extLst>
            </p:cNvPr>
            <p:cNvSpPr/>
            <p:nvPr/>
          </p:nvSpPr>
          <p:spPr>
            <a:xfrm>
              <a:off x="2215273" y="3940557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7F30F0B7-031F-4B57-AAE3-103FAA6885B3}"/>
                </a:ext>
              </a:extLst>
            </p:cNvPr>
            <p:cNvSpPr/>
            <p:nvPr/>
          </p:nvSpPr>
          <p:spPr>
            <a:xfrm>
              <a:off x="5289154" y="4032409"/>
              <a:ext cx="1406704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프로젝트 시작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5D871C63-3C35-463B-B8F9-02E4093D7B42}"/>
                </a:ext>
              </a:extLst>
            </p:cNvPr>
            <p:cNvSpPr/>
            <p:nvPr/>
          </p:nvSpPr>
          <p:spPr>
            <a:xfrm>
              <a:off x="6765915" y="3431259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중간점검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7F30F0B7-031F-4B57-AAE3-103FAA6885B3}"/>
                </a:ext>
              </a:extLst>
            </p:cNvPr>
            <p:cNvSpPr/>
            <p:nvPr/>
          </p:nvSpPr>
          <p:spPr>
            <a:xfrm>
              <a:off x="8403847" y="4032409"/>
              <a:ext cx="1406704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프로젝트 발표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69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2209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b="1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화면 구현</a:t>
            </a:r>
            <a:endParaRPr lang="ko-KR" altLang="en-US" sz="4000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1.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화면 구현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02A355-0AF9-492B-AD68-AABE4BD8B24A}"/>
              </a:ext>
            </a:extLst>
          </p:cNvPr>
          <p:cNvSpPr txBox="1"/>
          <p:nvPr/>
        </p:nvSpPr>
        <p:spPr>
          <a:xfrm>
            <a:off x="3605518" y="1625941"/>
            <a:ext cx="1218282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Ⅴ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0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15477" cy="563231"/>
          </a:xfrm>
        </p:spPr>
        <p:txBody>
          <a:bodyPr/>
          <a:lstStyle/>
          <a:p>
            <a:r>
              <a:rPr lang="ko-KR" altLang="en-US" dirty="0" smtClean="0"/>
              <a:t>회원관리 </a:t>
            </a:r>
            <a:r>
              <a:rPr lang="ko-KR" altLang="en-US" dirty="0"/>
              <a:t>화면구현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1490" y="2572481"/>
            <a:ext cx="76963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 smtClean="0"/>
              <a:t>로그인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회원 가입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아이디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비밀번호 찾기 구현</a:t>
            </a:r>
            <a:endParaRPr lang="en-US" altLang="ko-KR" sz="28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 smtClean="0"/>
              <a:t>아이디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비밀번호 찾기 시 실제 </a:t>
            </a:r>
            <a:r>
              <a:rPr lang="ko-KR" altLang="en-US" sz="2800" dirty="0" err="1" smtClean="0"/>
              <a:t>이메일로</a:t>
            </a:r>
            <a:r>
              <a:rPr lang="ko-KR" altLang="en-US" sz="2800" dirty="0" smtClean="0"/>
              <a:t> 발송</a:t>
            </a:r>
            <a:endParaRPr lang="en-US" altLang="ko-KR" sz="28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 smtClean="0"/>
              <a:t>자잘한 데이터 비교 모두 </a:t>
            </a:r>
            <a:r>
              <a:rPr lang="en-US" altLang="ko-KR" sz="2800" dirty="0" smtClean="0"/>
              <a:t>AJAX </a:t>
            </a:r>
            <a:r>
              <a:rPr lang="ko-KR" altLang="en-US" sz="2800" dirty="0" smtClean="0"/>
              <a:t>처리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894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798395" cy="563231"/>
          </a:xfrm>
        </p:spPr>
        <p:txBody>
          <a:bodyPr/>
          <a:lstStyle/>
          <a:p>
            <a:r>
              <a:rPr lang="ko-KR" altLang="en-US" dirty="0"/>
              <a:t>주식 화면구현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1490" y="5178290"/>
            <a:ext cx="839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 smtClean="0"/>
              <a:t>주식 단축 종목 코드 및 종목 명으로 주식 정보 검색</a:t>
            </a:r>
            <a:endParaRPr lang="ko-KR" alt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7" y="3765550"/>
            <a:ext cx="9818361" cy="70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7" y="2234056"/>
            <a:ext cx="60864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7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798395" cy="563231"/>
          </a:xfrm>
        </p:spPr>
        <p:txBody>
          <a:bodyPr/>
          <a:lstStyle/>
          <a:p>
            <a:r>
              <a:rPr lang="ko-KR" altLang="en-US" dirty="0"/>
              <a:t>주식 화면구현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49" y="1542483"/>
            <a:ext cx="7398327" cy="507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92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798395" cy="563231"/>
          </a:xfrm>
        </p:spPr>
        <p:txBody>
          <a:bodyPr/>
          <a:lstStyle/>
          <a:p>
            <a:r>
              <a:rPr lang="ko-KR" altLang="en-US" dirty="0"/>
              <a:t>주식 화면구현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24" y="1080818"/>
            <a:ext cx="7245777" cy="608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19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798395" cy="563231"/>
          </a:xfrm>
        </p:spPr>
        <p:txBody>
          <a:bodyPr/>
          <a:lstStyle/>
          <a:p>
            <a:r>
              <a:rPr lang="ko-KR" altLang="en-US" dirty="0"/>
              <a:t>주식 화면구현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41" y="1296284"/>
            <a:ext cx="8345343" cy="584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5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798395" cy="563231"/>
          </a:xfrm>
        </p:spPr>
        <p:txBody>
          <a:bodyPr/>
          <a:lstStyle/>
          <a:p>
            <a:r>
              <a:rPr lang="ko-KR" altLang="en-US" dirty="0"/>
              <a:t>주식 화면구현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30" y="1542483"/>
            <a:ext cx="8788563" cy="570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9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878469B-A6F8-4D8E-8A70-58018264F183}"/>
              </a:ext>
            </a:extLst>
          </p:cNvPr>
          <p:cNvSpPr txBox="1"/>
          <p:nvPr/>
        </p:nvSpPr>
        <p:spPr>
          <a:xfrm>
            <a:off x="771877" y="1224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목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3178FB-1DD7-4FD2-A556-ECC891F2DD39}"/>
              </a:ext>
            </a:extLst>
          </p:cNvPr>
          <p:cNvSpPr txBox="1"/>
          <p:nvPr/>
        </p:nvSpPr>
        <p:spPr>
          <a:xfrm>
            <a:off x="1768723" y="237513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E0D1F1FC-AC86-4947-960D-26CCD8D1FC23}"/>
              </a:ext>
            </a:extLst>
          </p:cNvPr>
          <p:cNvSpPr/>
          <p:nvPr/>
        </p:nvSpPr>
        <p:spPr>
          <a:xfrm>
            <a:off x="924277" y="2285312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4C7BC35-0519-43E0-A0F8-2F2043149429}"/>
              </a:ext>
            </a:extLst>
          </p:cNvPr>
          <p:cNvSpPr/>
          <p:nvPr/>
        </p:nvSpPr>
        <p:spPr>
          <a:xfrm>
            <a:off x="924277" y="3302718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Ⅱ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0F3FE073-9E30-47FE-8C33-67EE16E8E326}"/>
              </a:ext>
            </a:extLst>
          </p:cNvPr>
          <p:cNvSpPr/>
          <p:nvPr/>
        </p:nvSpPr>
        <p:spPr>
          <a:xfrm>
            <a:off x="924277" y="4320124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Ⅲ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44780700-20AB-4B0F-8BF2-88B4B0E1834E}"/>
              </a:ext>
            </a:extLst>
          </p:cNvPr>
          <p:cNvSpPr/>
          <p:nvPr/>
        </p:nvSpPr>
        <p:spPr>
          <a:xfrm>
            <a:off x="924277" y="5337530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Ⅳ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FAE4492-0D85-419E-B2B2-1A43B266E25D}"/>
              </a:ext>
            </a:extLst>
          </p:cNvPr>
          <p:cNvSpPr/>
          <p:nvPr/>
        </p:nvSpPr>
        <p:spPr>
          <a:xfrm>
            <a:off x="924277" y="6354936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Ⅴ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252241F-A9F3-415A-BC37-E63A86C854D0}"/>
              </a:ext>
            </a:extLst>
          </p:cNvPr>
          <p:cNvSpPr txBox="1"/>
          <p:nvPr/>
        </p:nvSpPr>
        <p:spPr>
          <a:xfrm>
            <a:off x="1768723" y="33925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요구사항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A736F4E-EE8F-4ACA-95B9-A0A5A0F5FAE7}"/>
              </a:ext>
            </a:extLst>
          </p:cNvPr>
          <p:cNvSpPr txBox="1"/>
          <p:nvPr/>
        </p:nvSpPr>
        <p:spPr>
          <a:xfrm>
            <a:off x="1768723" y="4409950"/>
            <a:ext cx="17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RESOURCE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6C48E72-7AC4-4776-9BC0-D4E77765AC3B}"/>
              </a:ext>
            </a:extLst>
          </p:cNvPr>
          <p:cNvSpPr txBox="1"/>
          <p:nvPr/>
        </p:nvSpPr>
        <p:spPr>
          <a:xfrm>
            <a:off x="1768723" y="542735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개발 일정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09886A2-285A-47C2-BC4C-1E447E6E6700}"/>
              </a:ext>
            </a:extLst>
          </p:cNvPr>
          <p:cNvSpPr txBox="1"/>
          <p:nvPr/>
        </p:nvSpPr>
        <p:spPr>
          <a:xfrm>
            <a:off x="1768723" y="644476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화면구현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4C7BC35-0519-43E0-A0F8-2F2043149429}"/>
              </a:ext>
            </a:extLst>
          </p:cNvPr>
          <p:cNvSpPr/>
          <p:nvPr/>
        </p:nvSpPr>
        <p:spPr>
          <a:xfrm>
            <a:off x="5273898" y="3302718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Ⅵ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0F3FE073-9E30-47FE-8C33-67EE16E8E326}"/>
              </a:ext>
            </a:extLst>
          </p:cNvPr>
          <p:cNvSpPr/>
          <p:nvPr/>
        </p:nvSpPr>
        <p:spPr>
          <a:xfrm>
            <a:off x="5273898" y="4320124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Ⅶ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44780700-20AB-4B0F-8BF2-88B4B0E1834E}"/>
              </a:ext>
            </a:extLst>
          </p:cNvPr>
          <p:cNvSpPr/>
          <p:nvPr/>
        </p:nvSpPr>
        <p:spPr>
          <a:xfrm>
            <a:off x="5273898" y="5337530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Ⅷ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4FAE4492-0D85-419E-B2B2-1A43B266E25D}"/>
              </a:ext>
            </a:extLst>
          </p:cNvPr>
          <p:cNvSpPr/>
          <p:nvPr/>
        </p:nvSpPr>
        <p:spPr>
          <a:xfrm>
            <a:off x="5273898" y="6354936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Ⅸ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252241F-A9F3-415A-BC37-E63A86C854D0}"/>
              </a:ext>
            </a:extLst>
          </p:cNvPr>
          <p:cNvSpPr txBox="1"/>
          <p:nvPr/>
        </p:nvSpPr>
        <p:spPr>
          <a:xfrm>
            <a:off x="6118344" y="3392544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DFD/UML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A736F4E-EE8F-4ACA-95B9-A0A5A0F5FAE7}"/>
              </a:ext>
            </a:extLst>
          </p:cNvPr>
          <p:cNvSpPr txBox="1"/>
          <p:nvPr/>
        </p:nvSpPr>
        <p:spPr>
          <a:xfrm>
            <a:off x="6118344" y="4409950"/>
            <a:ext cx="97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DATA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6C48E72-7AC4-4776-9BC0-D4E77765AC3B}"/>
              </a:ext>
            </a:extLst>
          </p:cNvPr>
          <p:cNvSpPr txBox="1"/>
          <p:nvPr/>
        </p:nvSpPr>
        <p:spPr>
          <a:xfrm>
            <a:off x="6118344" y="5427356"/>
            <a:ext cx="3210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POINT CODE/ERROR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09886A2-285A-47C2-BC4C-1E447E6E6700}"/>
              </a:ext>
            </a:extLst>
          </p:cNvPr>
          <p:cNvSpPr txBox="1"/>
          <p:nvPr/>
        </p:nvSpPr>
        <p:spPr>
          <a:xfrm>
            <a:off x="6118344" y="6444762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개발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및 후기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81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798395" cy="563231"/>
          </a:xfrm>
        </p:spPr>
        <p:txBody>
          <a:bodyPr/>
          <a:lstStyle/>
          <a:p>
            <a:r>
              <a:rPr lang="ko-KR" altLang="en-US" dirty="0" smtClean="0"/>
              <a:t>주식 화면구현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4184" y="2448088"/>
            <a:ext cx="962154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/>
              <a:t>종목 코드를 통해 검색한 </a:t>
            </a:r>
            <a:r>
              <a:rPr lang="ko-KR" altLang="en-US" sz="2800" dirty="0" smtClean="0"/>
              <a:t>종목의 상세 정보</a:t>
            </a:r>
            <a:endParaRPr lang="en-US" altLang="ko-KR" sz="28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 smtClean="0"/>
              <a:t>현재가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등락률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주가 정보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기간별 그래프 등</a:t>
            </a:r>
            <a:endParaRPr lang="en-US" altLang="ko-KR" sz="28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 smtClean="0"/>
              <a:t>전날 종가와 현재가 비교 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하락 시 푸른 색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상승 시 빨간 색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 smtClean="0"/>
              <a:t>회사의 </a:t>
            </a:r>
            <a:r>
              <a:rPr lang="ko-KR" altLang="en-US" sz="2800" dirty="0"/>
              <a:t>재무 정보를 간략하게 제공</a:t>
            </a:r>
          </a:p>
        </p:txBody>
      </p:sp>
    </p:spTree>
    <p:extLst>
      <p:ext uri="{BB962C8B-B14F-4D97-AF65-F5344CB8AC3E}">
        <p14:creationId xmlns:p14="http://schemas.microsoft.com/office/powerpoint/2010/main" val="122747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title"/>
          </p:nvPr>
        </p:nvSpPr>
        <p:spPr>
          <a:xfrm>
            <a:off x="311785" y="173680"/>
            <a:ext cx="3000821" cy="5632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1007745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</a:rPr>
              <a:t>뉴스 </a:t>
            </a:r>
            <a:r>
              <a:rPr lang="ko-KR" altLang="en-US" sz="3400" b="1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</a:rPr>
              <a:t>화면 구현</a:t>
            </a:r>
            <a:endParaRPr lang="ko-KR" altLang="en-US" sz="3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16FB8"/>
              </a:solidFill>
            </a:endParaRPr>
          </a:p>
        </p:txBody>
      </p:sp>
      <p:pic>
        <p:nvPicPr>
          <p:cNvPr id="10" name="그림 9" descr="C:/Users/hong/AppData/Roaming/PolarisOffice/ETemp/4512_7123728/fImage87868596186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50" b="30856"/>
          <a:stretch>
            <a:fillRect/>
          </a:stretch>
        </p:blipFill>
        <p:spPr>
          <a:xfrm>
            <a:off x="1188085" y="1602740"/>
            <a:ext cx="8584565" cy="4213860"/>
          </a:xfrm>
          <a:prstGeom prst="rect">
            <a:avLst/>
          </a:prstGeom>
          <a:noFill/>
        </p:spPr>
      </p:pic>
      <p:sp>
        <p:nvSpPr>
          <p:cNvPr id="12" name="제목 11"/>
          <p:cNvSpPr txBox="1">
            <a:spLocks/>
          </p:cNvSpPr>
          <p:nvPr/>
        </p:nvSpPr>
        <p:spPr>
          <a:xfrm>
            <a:off x="1233170" y="6137275"/>
            <a:ext cx="8643620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뉴스 리스트: 파이썬 BeautifulSoup으로 크롤링하여 json 저장 -&gt; Java에 DB저장후 처리 (많이 본 뉴스, 인기키워드)</a:t>
            </a: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 txBox="1">
            <a:spLocks noGrp="1"/>
          </p:cNvSpPr>
          <p:nvPr>
            <p:ph type="title"/>
          </p:nvPr>
        </p:nvSpPr>
        <p:spPr>
          <a:xfrm>
            <a:off x="311785" y="173680"/>
            <a:ext cx="3000821" cy="5632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1007745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400" b="1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  <a:cs typeface="+mj-cs"/>
              </a:rPr>
              <a:t>뉴스 화면 구현</a:t>
            </a:r>
            <a:endParaRPr lang="ko-KR" altLang="en-US" sz="3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16FB8"/>
              </a:solidFill>
              <a:cs typeface="+mj-cs"/>
            </a:endParaRPr>
          </a:p>
        </p:txBody>
      </p:sp>
      <p:pic>
        <p:nvPicPr>
          <p:cNvPr id="11" name="그림 10" descr="C:/Users/hong/AppData/Roaming/PolarisOffice/ETemp/4512_7123728/fImage1579060385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95" y="1735455"/>
            <a:ext cx="7401560" cy="4410710"/>
          </a:xfrm>
          <a:prstGeom prst="rect">
            <a:avLst/>
          </a:prstGeom>
          <a:noFill/>
        </p:spPr>
      </p:pic>
      <p:sp>
        <p:nvSpPr>
          <p:cNvPr id="13" name="제목 12"/>
          <p:cNvSpPr txBox="1">
            <a:spLocks/>
          </p:cNvSpPr>
          <p:nvPr/>
        </p:nvSpPr>
        <p:spPr>
          <a:xfrm>
            <a:off x="1232535" y="6308090"/>
            <a:ext cx="8446135" cy="851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댓글 리스트, 작성, 수정, 삭제 추천/비추 - Ajax 비동기통신 </a:t>
            </a: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0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3884333" cy="563231"/>
          </a:xfrm>
        </p:spPr>
        <p:txBody>
          <a:bodyPr/>
          <a:lstStyle/>
          <a:p>
            <a:r>
              <a:rPr lang="ko-KR" altLang="en-US" dirty="0" smtClean="0"/>
              <a:t>가상화폐 화면 구현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856649"/>
            <a:ext cx="10691813" cy="66934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4261" y="2444817"/>
            <a:ext cx="943276" cy="31570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9480884" y="2396691"/>
            <a:ext cx="943276" cy="31570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3884333" cy="563231"/>
          </a:xfrm>
        </p:spPr>
        <p:txBody>
          <a:bodyPr/>
          <a:lstStyle/>
          <a:p>
            <a:r>
              <a:rPr lang="ko-KR" altLang="en-US" dirty="0" smtClean="0"/>
              <a:t>가상화폐 화면 구현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856649"/>
            <a:ext cx="10691813" cy="66934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371699" y="1568918"/>
            <a:ext cx="6294922" cy="9336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63630" y="7039911"/>
            <a:ext cx="1463040" cy="519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7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 smtClean="0"/>
              <a:t>투자 정보 분석 게시판 화면구현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12395" r="2813" b="3571"/>
          <a:stretch/>
        </p:blipFill>
        <p:spPr bwMode="auto">
          <a:xfrm>
            <a:off x="0" y="895351"/>
            <a:ext cx="8147683" cy="667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14379" y="886940"/>
            <a:ext cx="2392680" cy="5608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50041" y="971525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</a:rPr>
              <a:t>로그인을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 안 했을 경우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꺾인 연결선 5"/>
          <p:cNvCxnSpPr>
            <a:stCxn id="5" idx="2"/>
          </p:cNvCxnSpPr>
          <p:nvPr/>
        </p:nvCxnSpPr>
        <p:spPr>
          <a:xfrm rot="5400000">
            <a:off x="2715468" y="500180"/>
            <a:ext cx="6004324" cy="7685679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54" y="716051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글쓰기 버튼 없음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7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" t="20798" r="3410" b="54832"/>
          <a:stretch/>
        </p:blipFill>
        <p:spPr bwMode="auto">
          <a:xfrm>
            <a:off x="0" y="876300"/>
            <a:ext cx="916233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7" t="29114" r="53353" b="58701"/>
          <a:stretch/>
        </p:blipFill>
        <p:spPr bwMode="auto">
          <a:xfrm>
            <a:off x="3257674" y="1631950"/>
            <a:ext cx="1049212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2" t="30165" r="44325" b="55445"/>
          <a:stretch/>
        </p:blipFill>
        <p:spPr bwMode="auto">
          <a:xfrm>
            <a:off x="4186238" y="1725930"/>
            <a:ext cx="1004887" cy="130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0" t="30165" r="33169" b="56040"/>
          <a:stretch/>
        </p:blipFill>
        <p:spPr bwMode="auto">
          <a:xfrm>
            <a:off x="5186362" y="1725930"/>
            <a:ext cx="1089025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20243" r="3206" b="36660"/>
          <a:stretch/>
        </p:blipFill>
        <p:spPr bwMode="auto">
          <a:xfrm>
            <a:off x="-793" y="3550548"/>
            <a:ext cx="9204779" cy="390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6820525" y="3192905"/>
            <a:ext cx="674557" cy="704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95082" y="319290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항목별 검색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58366" y="187833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68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 smtClean="0"/>
              <a:t>화면구현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" t="12302" r="3206" b="1681"/>
          <a:stretch/>
        </p:blipFill>
        <p:spPr bwMode="auto">
          <a:xfrm>
            <a:off x="0" y="886940"/>
            <a:ext cx="7855234" cy="667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18760" y="886940"/>
            <a:ext cx="2392680" cy="5608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794178" y="971525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</a:rPr>
              <a:t>로그인을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 했을 경우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꺾인 연결선 8"/>
          <p:cNvCxnSpPr>
            <a:stCxn id="7" idx="2"/>
          </p:cNvCxnSpPr>
          <p:nvPr/>
        </p:nvCxnSpPr>
        <p:spPr>
          <a:xfrm rot="5400000">
            <a:off x="1810208" y="292649"/>
            <a:ext cx="6004324" cy="810074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7474" y="687618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글쓰기 버튼 생성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72" y="693333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8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 smtClean="0"/>
              <a:t>화면구현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-1" y="918148"/>
            <a:ext cx="7202892" cy="6641527"/>
            <a:chOff x="-1" y="918148"/>
            <a:chExt cx="7202892" cy="664152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" t="7246" r="104" b="62413"/>
            <a:stretch/>
          </p:blipFill>
          <p:spPr bwMode="auto">
            <a:xfrm>
              <a:off x="0" y="918148"/>
              <a:ext cx="7202891" cy="371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" t="64562" r="104" b="5097"/>
            <a:stretch/>
          </p:blipFill>
          <p:spPr bwMode="auto">
            <a:xfrm>
              <a:off x="-1" y="3848673"/>
              <a:ext cx="7202891" cy="371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3499006" y="687618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글쓰기 버튼 생성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 smtClean="0"/>
              <a:t>화면구현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6198" y="878745"/>
            <a:ext cx="7851657" cy="6680930"/>
            <a:chOff x="-1" y="878746"/>
            <a:chExt cx="7527925" cy="6405468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0" t="5028" b="67179"/>
            <a:stretch/>
          </p:blipFill>
          <p:spPr bwMode="auto">
            <a:xfrm>
              <a:off x="-1" y="878746"/>
              <a:ext cx="7464503" cy="524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" t="70147" r="2437" b="11816"/>
            <a:stretch/>
          </p:blipFill>
          <p:spPr bwMode="auto">
            <a:xfrm>
              <a:off x="7788" y="5940448"/>
              <a:ext cx="7520136" cy="134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62" y="4344282"/>
            <a:ext cx="2276475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61343" r="43518" b="3461"/>
          <a:stretch/>
        </p:blipFill>
        <p:spPr bwMode="auto">
          <a:xfrm>
            <a:off x="4154119" y="2063707"/>
            <a:ext cx="3310383" cy="532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57431" y="6390254"/>
            <a:ext cx="892589" cy="369332"/>
            <a:chOff x="857431" y="6390254"/>
            <a:chExt cx="892589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150176" y="63902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직선 화살표 연결선 16"/>
            <p:cNvCxnSpPr>
              <a:stCxn id="16" idx="1"/>
            </p:cNvCxnSpPr>
            <p:nvPr/>
          </p:nvCxnSpPr>
          <p:spPr>
            <a:xfrm flipH="1">
              <a:off x="857431" y="6574920"/>
              <a:ext cx="29274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43068" y="6674232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첨부파일 추가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항목 생성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flipV="1">
            <a:off x="1885118" y="6645275"/>
            <a:ext cx="539646" cy="488808"/>
          </a:xfrm>
          <a:prstGeom prst="bentConnector3">
            <a:avLst>
              <a:gd name="adj1" fmla="val 100245"/>
            </a:avLst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39143" y="2051644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이미지 등록 시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</a:rPr>
              <a:t>미리보기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 생성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02947" y="684407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꺾인 연결선 25"/>
          <p:cNvCxnSpPr>
            <a:stCxn id="29" idx="1"/>
          </p:cNvCxnSpPr>
          <p:nvPr/>
        </p:nvCxnSpPr>
        <p:spPr>
          <a:xfrm rot="10800000" flipV="1">
            <a:off x="4369737" y="7028741"/>
            <a:ext cx="3933211" cy="216638"/>
          </a:xfrm>
          <a:prstGeom prst="bentConnector3">
            <a:avLst>
              <a:gd name="adj1" fmla="val 100007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127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b="1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주</a:t>
            </a:r>
            <a:r>
              <a:rPr lang="ko-KR" altLang="en-US" sz="4000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1.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주제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및 목적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 smtClean="0"/>
              <a:t>화면구현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1343" r="2910" b="1682"/>
          <a:stretch/>
        </p:blipFill>
        <p:spPr bwMode="auto">
          <a:xfrm>
            <a:off x="1" y="885826"/>
            <a:ext cx="7786159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2303" y="3020540"/>
            <a:ext cx="7308668" cy="404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86160" y="283587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5">
                    <a:lumMod val="50000"/>
                  </a:schemeClr>
                </a:solidFill>
              </a:rPr>
              <a:t>게</a:t>
            </a:r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</a:rPr>
              <a:t>시글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 생성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590971" y="3147093"/>
            <a:ext cx="892589" cy="369332"/>
            <a:chOff x="857431" y="6390254"/>
            <a:chExt cx="892589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1150176" y="63902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7" idx="1"/>
            </p:cNvCxnSpPr>
            <p:nvPr/>
          </p:nvCxnSpPr>
          <p:spPr>
            <a:xfrm flipH="1">
              <a:off x="857431" y="6574920"/>
              <a:ext cx="29274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6866" b="5435"/>
          <a:stretch/>
        </p:blipFill>
        <p:spPr bwMode="auto">
          <a:xfrm>
            <a:off x="0" y="876301"/>
            <a:ext cx="4685090" cy="668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30463" r="4860" b="25518"/>
          <a:stretch/>
        </p:blipFill>
        <p:spPr bwMode="auto">
          <a:xfrm>
            <a:off x="5225827" y="1033663"/>
            <a:ext cx="2295972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27" y="2611641"/>
            <a:ext cx="2343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43" y="3478415"/>
            <a:ext cx="5647332" cy="5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35052" r="2910" b="54695"/>
          <a:stretch/>
        </p:blipFill>
        <p:spPr bwMode="auto">
          <a:xfrm>
            <a:off x="4685090" y="1909963"/>
            <a:ext cx="5827335" cy="58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877" y="4091190"/>
            <a:ext cx="2361722" cy="92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091" y="5011217"/>
            <a:ext cx="5732084" cy="58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30463" r="4860" b="25518"/>
          <a:stretch/>
        </p:blipFill>
        <p:spPr bwMode="auto">
          <a:xfrm>
            <a:off x="5225827" y="5724053"/>
            <a:ext cx="2295972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85091" y="6564301"/>
            <a:ext cx="5732084" cy="586653"/>
            <a:chOff x="4685091" y="6564301"/>
            <a:chExt cx="5732084" cy="586653"/>
          </a:xfrm>
        </p:grpSpPr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091" y="6564301"/>
              <a:ext cx="5732084" cy="586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962785" y="6930133"/>
              <a:ext cx="52354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dirty="0" smtClean="0"/>
                <a:t>3</a:t>
              </a:r>
              <a:endParaRPr lang="ko-KR" altLang="en-US" sz="9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748245" y="6278315"/>
            <a:ext cx="1372326" cy="45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21158" y="1123128"/>
            <a:ext cx="697370" cy="697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421158" y="2699717"/>
            <a:ext cx="697370" cy="697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4421158" y="4211885"/>
            <a:ext cx="697370" cy="697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4421158" y="5796061"/>
            <a:ext cx="697370" cy="697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3424182" y="6124741"/>
            <a:ext cx="674557" cy="704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598757" y="1259557"/>
            <a:ext cx="304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Default /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클릭하지 않았을 때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8757" y="2745675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선택한 버튼 색 변화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카운트 증가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862061" y="2234954"/>
            <a:ext cx="510540" cy="202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862061" y="3851845"/>
            <a:ext cx="510540" cy="202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862061" y="5364013"/>
            <a:ext cx="510540" cy="202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62061" y="6901581"/>
            <a:ext cx="510540" cy="202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598757" y="4211885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다른 버튼을 클릭하면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카운트 변화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98757" y="5855369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같은 버튼을 클릭하면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해제 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/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카운트 감소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0901"/>
            <a:ext cx="7723838" cy="33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238" y="2679630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본인이 쓴 글일 경우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버튼 생성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7166" y="2775870"/>
            <a:ext cx="1035072" cy="45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587166" y="2167409"/>
            <a:ext cx="599844" cy="692567"/>
            <a:chOff x="1150176" y="6402954"/>
            <a:chExt cx="599844" cy="692567"/>
          </a:xfrm>
        </p:grpSpPr>
        <p:sp>
          <p:nvSpPr>
            <p:cNvPr id="6" name="TextBox 5"/>
            <p:cNvSpPr txBox="1"/>
            <p:nvPr/>
          </p:nvSpPr>
          <p:spPr>
            <a:xfrm>
              <a:off x="1150176" y="64029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6" idx="2"/>
            </p:cNvCxnSpPr>
            <p:nvPr/>
          </p:nvCxnSpPr>
          <p:spPr>
            <a:xfrm>
              <a:off x="1450098" y="6772286"/>
              <a:ext cx="0" cy="3232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7736" r="2744" b="5946"/>
          <a:stretch/>
        </p:blipFill>
        <p:spPr bwMode="auto">
          <a:xfrm>
            <a:off x="0" y="856345"/>
            <a:ext cx="5270572" cy="670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t="18803" r="3670" b="34892"/>
          <a:stretch/>
        </p:blipFill>
        <p:spPr bwMode="auto">
          <a:xfrm>
            <a:off x="3762530" y="3913193"/>
            <a:ext cx="6553045" cy="3296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2310" y="4716477"/>
            <a:ext cx="599844" cy="692567"/>
            <a:chOff x="1150176" y="6402954"/>
            <a:chExt cx="599844" cy="692567"/>
          </a:xfrm>
        </p:grpSpPr>
        <p:sp>
          <p:nvSpPr>
            <p:cNvPr id="6" name="TextBox 5"/>
            <p:cNvSpPr txBox="1"/>
            <p:nvPr/>
          </p:nvSpPr>
          <p:spPr>
            <a:xfrm>
              <a:off x="1150176" y="64029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6" idx="2"/>
            </p:cNvCxnSpPr>
            <p:nvPr/>
          </p:nvCxnSpPr>
          <p:spPr>
            <a:xfrm>
              <a:off x="1450098" y="6772286"/>
              <a:ext cx="0" cy="3232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꺾인 연결선 7"/>
          <p:cNvCxnSpPr/>
          <p:nvPr/>
        </p:nvCxnSpPr>
        <p:spPr>
          <a:xfrm>
            <a:off x="362232" y="5702303"/>
            <a:ext cx="3498568" cy="990597"/>
          </a:xfrm>
          <a:prstGeom prst="bentConnector3">
            <a:avLst>
              <a:gd name="adj1" fmla="val -95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90124" y="649539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파일 삭제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76829" y="7045326"/>
            <a:ext cx="599844" cy="487678"/>
            <a:chOff x="1150176" y="6284608"/>
            <a:chExt cx="599844" cy="487678"/>
          </a:xfrm>
        </p:grpSpPr>
        <p:sp>
          <p:nvSpPr>
            <p:cNvPr id="16" name="TextBox 15"/>
            <p:cNvSpPr txBox="1"/>
            <p:nvPr/>
          </p:nvSpPr>
          <p:spPr>
            <a:xfrm>
              <a:off x="1150176" y="64029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V="1">
              <a:off x="1450098" y="6284608"/>
              <a:ext cx="0" cy="1643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12290" r="4005" b="6407"/>
          <a:stretch/>
        </p:blipFill>
        <p:spPr bwMode="auto">
          <a:xfrm>
            <a:off x="0" y="874583"/>
            <a:ext cx="8835721" cy="668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18988" y="4986543"/>
            <a:ext cx="2170612" cy="8627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25476" y="4986543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본인이 클릭한 것은 </a:t>
            </a:r>
            <a:r>
              <a:rPr lang="ko-KR" altLang="en-US" b="1" dirty="0" smtClean="0">
                <a:solidFill>
                  <a:srgbClr val="FF0000"/>
                </a:solidFill>
              </a:rPr>
              <a:t>빨간색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으로 표시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t="9275" r="2282" b="9050"/>
          <a:stretch/>
        </p:blipFill>
        <p:spPr bwMode="auto">
          <a:xfrm>
            <a:off x="0" y="852261"/>
            <a:ext cx="6094270" cy="670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28817" y="5417900"/>
            <a:ext cx="1648097" cy="64907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21353" y="5417900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본인이 클릭한 것은 </a:t>
            </a:r>
            <a:r>
              <a:rPr lang="ko-KR" altLang="en-US" b="1" dirty="0" smtClean="0">
                <a:solidFill>
                  <a:srgbClr val="FF0000"/>
                </a:solidFill>
              </a:rPr>
              <a:t>빨간색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으로 표시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4387" y="6590178"/>
            <a:ext cx="3627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</a:rPr>
              <a:t>댓글이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 있을 경우 리스트로 나타남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본인이 쓴 </a:t>
            </a:r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</a:rPr>
              <a:t>댓글의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 경우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수정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삭제 버튼 생성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73898" y="7020198"/>
            <a:ext cx="560845" cy="4150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5400000">
            <a:off x="5742541" y="6745741"/>
            <a:ext cx="674557" cy="704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594790" y="6428562"/>
            <a:ext cx="760643" cy="378857"/>
            <a:chOff x="1150176" y="6402954"/>
            <a:chExt cx="760643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150176" y="64029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10" idx="3"/>
            </p:cNvCxnSpPr>
            <p:nvPr/>
          </p:nvCxnSpPr>
          <p:spPr>
            <a:xfrm flipV="1">
              <a:off x="1750020" y="6587620"/>
              <a:ext cx="160799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863599"/>
            <a:ext cx="8061024" cy="5594351"/>
            <a:chOff x="0" y="863599"/>
            <a:chExt cx="8061024" cy="5594351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" t="12727" r="5979" b="14374"/>
            <a:stretch/>
          </p:blipFill>
          <p:spPr bwMode="auto">
            <a:xfrm>
              <a:off x="0" y="863599"/>
              <a:ext cx="8061024" cy="559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6" t="74652" r="54677" b="22202"/>
            <a:stretch/>
          </p:blipFill>
          <p:spPr bwMode="auto">
            <a:xfrm>
              <a:off x="4298039" y="2706608"/>
              <a:ext cx="459699" cy="20090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62395" r="3032" b="7353"/>
          <a:stretch/>
        </p:blipFill>
        <p:spPr bwMode="auto">
          <a:xfrm>
            <a:off x="4895851" y="3470176"/>
            <a:ext cx="5310188" cy="156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45" y="6169450"/>
            <a:ext cx="7065744" cy="70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꺾인 연결선 7"/>
          <p:cNvCxnSpPr/>
          <p:nvPr/>
        </p:nvCxnSpPr>
        <p:spPr>
          <a:xfrm>
            <a:off x="2247900" y="3660774"/>
            <a:ext cx="2895600" cy="288926"/>
          </a:xfrm>
          <a:prstGeom prst="bentConnector3">
            <a:avLst>
              <a:gd name="adj1" fmla="val 0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7144" y="347610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5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 생성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아래쪽 화살표 21"/>
          <p:cNvSpPr/>
          <p:nvPr/>
        </p:nvSpPr>
        <p:spPr>
          <a:xfrm>
            <a:off x="8040667" y="5259841"/>
            <a:ext cx="674557" cy="704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856555" y="6356742"/>
            <a:ext cx="400586" cy="310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785522" y="5259841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리스트에서 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 카운트 증가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8874690" y="4460062"/>
            <a:ext cx="760643" cy="378857"/>
            <a:chOff x="1150176" y="6402954"/>
            <a:chExt cx="760643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50176" y="64029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직선 화살표 연결선 26"/>
            <p:cNvCxnSpPr>
              <a:stCxn id="26" idx="3"/>
            </p:cNvCxnSpPr>
            <p:nvPr/>
          </p:nvCxnSpPr>
          <p:spPr>
            <a:xfrm flipV="1">
              <a:off x="1750020" y="6587620"/>
              <a:ext cx="160799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3550" r="2157" b="16632"/>
          <a:stretch/>
        </p:blipFill>
        <p:spPr bwMode="auto">
          <a:xfrm>
            <a:off x="0" y="857250"/>
            <a:ext cx="8139706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2421559"/>
            <a:ext cx="4904381" cy="298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262671" y="4876800"/>
            <a:ext cx="599844" cy="404353"/>
            <a:chOff x="1150176" y="6378099"/>
            <a:chExt cx="599844" cy="394187"/>
          </a:xfrm>
        </p:grpSpPr>
        <p:sp>
          <p:nvSpPr>
            <p:cNvPr id="9" name="TextBox 8"/>
            <p:cNvSpPr txBox="1"/>
            <p:nvPr/>
          </p:nvSpPr>
          <p:spPr>
            <a:xfrm>
              <a:off x="1150176" y="64029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 flipV="1">
              <a:off x="1483347" y="6378099"/>
              <a:ext cx="1" cy="1239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13235" r="2448" b="13970"/>
          <a:stretch/>
        </p:blipFill>
        <p:spPr bwMode="auto">
          <a:xfrm>
            <a:off x="1" y="958851"/>
            <a:ext cx="8153894" cy="581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94436" y="578235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5">
                    <a:lumMod val="50000"/>
                  </a:schemeClr>
                </a:solidFill>
              </a:rPr>
              <a:t>수정되어 적용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85100" y="6049705"/>
            <a:ext cx="824927" cy="378857"/>
            <a:chOff x="925093" y="6402954"/>
            <a:chExt cx="824927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150176" y="64029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6" idx="1"/>
            </p:cNvCxnSpPr>
            <p:nvPr/>
          </p:nvCxnSpPr>
          <p:spPr>
            <a:xfrm flipH="1">
              <a:off x="925093" y="6587620"/>
              <a:ext cx="225083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13235" r="2741" b="14286"/>
          <a:stretch/>
        </p:blipFill>
        <p:spPr bwMode="auto">
          <a:xfrm>
            <a:off x="-453" y="856797"/>
            <a:ext cx="8292216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64618" r="3615" b="13743"/>
          <a:stretch/>
        </p:blipFill>
        <p:spPr bwMode="auto">
          <a:xfrm>
            <a:off x="2684686" y="4857750"/>
            <a:ext cx="7626377" cy="1622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꺾인 연결선 4"/>
          <p:cNvCxnSpPr/>
          <p:nvPr/>
        </p:nvCxnSpPr>
        <p:spPr>
          <a:xfrm rot="16200000" flipH="1">
            <a:off x="1605680" y="4302994"/>
            <a:ext cx="2008344" cy="723902"/>
          </a:xfrm>
          <a:prstGeom prst="bentConnector3">
            <a:avLst>
              <a:gd name="adj1" fmla="val 100209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27188" y="5044912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 삭제 후 리스트 출력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4774" y="1341620"/>
            <a:ext cx="9983449" cy="1161737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012970" cy="563231"/>
          </a:xfrm>
        </p:spPr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3" name="대각선 방향의 모서리가 둥근 사각형 2"/>
          <p:cNvSpPr/>
          <p:nvPr/>
        </p:nvSpPr>
        <p:spPr>
          <a:xfrm>
            <a:off x="329784" y="1064302"/>
            <a:ext cx="2038662" cy="55463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n-ea"/>
              </a:rPr>
              <a:t>주제 및 목적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9705" y="1749224"/>
            <a:ext cx="9743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주식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가상화폐 분석 </a:t>
            </a:r>
            <a:r>
              <a:rPr lang="en-US" altLang="ko-KR" sz="2000" dirty="0">
                <a:latin typeface="+mn-ea"/>
              </a:rPr>
              <a:t>&amp; </a:t>
            </a:r>
            <a:r>
              <a:rPr lang="ko-KR" altLang="en-US" sz="2000" dirty="0">
                <a:latin typeface="+mn-ea"/>
              </a:rPr>
              <a:t>데이터 시각화를 통한 가상 모의 투자 </a:t>
            </a:r>
            <a:r>
              <a:rPr lang="ko-KR" altLang="en-US" sz="2000" dirty="0" smtClean="0">
                <a:latin typeface="+mn-ea"/>
              </a:rPr>
              <a:t>서비스 제공 </a:t>
            </a:r>
            <a:r>
              <a:rPr lang="ko-KR" altLang="en-US" sz="2000" dirty="0">
                <a:latin typeface="+mn-ea"/>
              </a:rPr>
              <a:t>사이트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5AC994B-6F56-4E67-901D-CF9BEEC56D14}"/>
              </a:ext>
            </a:extLst>
          </p:cNvPr>
          <p:cNvGrpSpPr/>
          <p:nvPr/>
        </p:nvGrpSpPr>
        <p:grpSpPr>
          <a:xfrm>
            <a:off x="699939" y="2696499"/>
            <a:ext cx="9672466" cy="4715428"/>
            <a:chOff x="626251" y="1765236"/>
            <a:chExt cx="9006347" cy="439068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49F4527D-0E8E-4A44-86B6-B61B2345BAB6}"/>
                </a:ext>
              </a:extLst>
            </p:cNvPr>
            <p:cNvGrpSpPr/>
            <p:nvPr/>
          </p:nvGrpSpPr>
          <p:grpSpPr>
            <a:xfrm>
              <a:off x="2754002" y="1765236"/>
              <a:ext cx="4390689" cy="4390689"/>
              <a:chOff x="2754002" y="1765236"/>
              <a:chExt cx="4390689" cy="4390689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9E3BE921-1165-418C-AE29-FB8D559C9A8B}"/>
                  </a:ext>
                </a:extLst>
              </p:cNvPr>
              <p:cNvSpPr/>
              <p:nvPr/>
            </p:nvSpPr>
            <p:spPr>
              <a:xfrm>
                <a:off x="2933841" y="1945077"/>
                <a:ext cx="4031013" cy="4031007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BACD8DF0-FE8A-4D28-B119-D59BCD47AD92}"/>
                  </a:ext>
                </a:extLst>
              </p:cNvPr>
              <p:cNvSpPr/>
              <p:nvPr/>
            </p:nvSpPr>
            <p:spPr>
              <a:xfrm>
                <a:off x="2787032" y="2007642"/>
                <a:ext cx="1713757" cy="171375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주식</a:t>
                </a:r>
                <a:r>
                  <a:rPr lang="en-US" altLang="ko-KR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/</a:t>
                </a:r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가상화폐</a:t>
                </a:r>
                <a:endPara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endParaRPr>
              </a:p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실시간 데이터</a:t>
                </a:r>
                <a:endPara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endParaRPr>
              </a:p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추</a:t>
                </a:r>
                <a:r>
                  <a:rPr lang="ko-KR" altLang="en-US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출</a:t>
                </a:r>
                <a:endPara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92843B92-5DCF-4D86-8503-3FEC5A6588E1}"/>
                  </a:ext>
                </a:extLst>
              </p:cNvPr>
              <p:cNvSpPr/>
              <p:nvPr/>
            </p:nvSpPr>
            <p:spPr>
              <a:xfrm>
                <a:off x="5283434" y="2007642"/>
                <a:ext cx="1713757" cy="171375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데이터 시각화</a:t>
                </a:r>
                <a:endPara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98EE24D4-2C6A-4505-B3F6-2B8899376C85}"/>
                  </a:ext>
                </a:extLst>
              </p:cNvPr>
              <p:cNvSpPr/>
              <p:nvPr/>
            </p:nvSpPr>
            <p:spPr>
              <a:xfrm>
                <a:off x="2787032" y="4117580"/>
                <a:ext cx="1713757" cy="1713751"/>
              </a:xfrm>
              <a:prstGeom prst="ellipse">
                <a:avLst/>
              </a:prstGeom>
              <a:solidFill>
                <a:srgbClr val="5594F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모의투자</a:t>
                </a:r>
                <a:endPara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85891DD1-A205-461A-AF25-4150B629B2E3}"/>
                  </a:ext>
                </a:extLst>
              </p:cNvPr>
              <p:cNvSpPr/>
              <p:nvPr/>
            </p:nvSpPr>
            <p:spPr>
              <a:xfrm>
                <a:off x="5283434" y="4117580"/>
                <a:ext cx="1713757" cy="1713751"/>
              </a:xfrm>
              <a:prstGeom prst="ellipse">
                <a:avLst/>
              </a:prstGeom>
              <a:solidFill>
                <a:srgbClr val="FEC6D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뉴스</a:t>
                </a:r>
                <a:r>
                  <a:rPr lang="en-US" altLang="ko-KR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/</a:t>
                </a:r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게시판</a:t>
                </a:r>
                <a:endPara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endParaRPr>
              </a:p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+mn-ea"/>
                  </a:rPr>
                  <a:t>텍스트 분석</a:t>
                </a:r>
                <a:endPara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xmlns="" id="{2971DF26-5CF7-4CF2-9C2D-9CAA9D4AC69D}"/>
                  </a:ext>
                </a:extLst>
              </p:cNvPr>
              <p:cNvGrpSpPr/>
              <p:nvPr/>
            </p:nvGrpSpPr>
            <p:grpSpPr>
              <a:xfrm>
                <a:off x="4890796" y="1765236"/>
                <a:ext cx="252704" cy="4390689"/>
                <a:chOff x="4890796" y="1765236"/>
                <a:chExt cx="252704" cy="4390689"/>
              </a:xfrm>
            </p:grpSpPr>
            <p:sp>
              <p:nvSpPr>
                <p:cNvPr id="21" name="화살표: 갈매기형 수장 28">
                  <a:extLst>
                    <a:ext uri="{FF2B5EF4-FFF2-40B4-BE49-F238E27FC236}">
                      <a16:creationId xmlns:a16="http://schemas.microsoft.com/office/drawing/2014/main" xmlns="" id="{06CD5AB2-5E65-4497-83A0-2E33FA164C2A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22" name="화살표: 갈매기형 수장 29">
                  <a:extLst>
                    <a:ext uri="{FF2B5EF4-FFF2-40B4-BE49-F238E27FC236}">
                      <a16:creationId xmlns:a16="http://schemas.microsoft.com/office/drawing/2014/main" xmlns="" id="{D4A71BFA-4467-4BCF-8D3C-4F52ECCF38C0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xmlns="" id="{2AA02C9A-F942-4BAA-AEC6-F576DF1AF571}"/>
                  </a:ext>
                </a:extLst>
              </p:cNvPr>
              <p:cNvGrpSpPr/>
              <p:nvPr/>
            </p:nvGrpSpPr>
            <p:grpSpPr>
              <a:xfrm rot="16200000">
                <a:off x="4822995" y="1765236"/>
                <a:ext cx="252704" cy="4390689"/>
                <a:chOff x="4890796" y="1765236"/>
                <a:chExt cx="252704" cy="4390689"/>
              </a:xfrm>
            </p:grpSpPr>
            <p:sp>
              <p:nvSpPr>
                <p:cNvPr id="19" name="화살표: 갈매기형 수장 26">
                  <a:extLst>
                    <a:ext uri="{FF2B5EF4-FFF2-40B4-BE49-F238E27FC236}">
                      <a16:creationId xmlns:a16="http://schemas.microsoft.com/office/drawing/2014/main" xmlns="" id="{929B7E0D-02D5-411D-A880-EA11CBB498B0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20" name="화살표: 갈매기형 수장 27">
                  <a:extLst>
                    <a:ext uri="{FF2B5EF4-FFF2-40B4-BE49-F238E27FC236}">
                      <a16:creationId xmlns:a16="http://schemas.microsoft.com/office/drawing/2014/main" xmlns="" id="{F44CC311-75DD-4BA2-A95C-3986E44ADD45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C2A87424-8E99-42A9-B7A6-FD5847D5E7DF}"/>
                </a:ext>
              </a:extLst>
            </p:cNvPr>
            <p:cNvSpPr/>
            <p:nvPr/>
          </p:nvSpPr>
          <p:spPr>
            <a:xfrm>
              <a:off x="7287412" y="2514698"/>
              <a:ext cx="2345186" cy="4635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분석 및 그래프 시각화</a:t>
              </a:r>
              <a:endPara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서비스 제공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2CA64AA-3983-45E8-8062-5836D54345F9}"/>
                </a:ext>
              </a:extLst>
            </p:cNvPr>
            <p:cNvSpPr/>
            <p:nvPr/>
          </p:nvSpPr>
          <p:spPr>
            <a:xfrm>
              <a:off x="7287412" y="4893980"/>
              <a:ext cx="2345185" cy="219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정보 교류를 통한 텍스트 분석</a:t>
              </a:r>
              <a:endPara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6C72C0B-0DAE-40DD-8CA9-BB0C7A2D4953}"/>
                </a:ext>
              </a:extLst>
            </p:cNvPr>
            <p:cNvSpPr/>
            <p:nvPr/>
          </p:nvSpPr>
          <p:spPr>
            <a:xfrm>
              <a:off x="626251" y="2392842"/>
              <a:ext cx="1992333" cy="707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실시간</a:t>
              </a:r>
              <a:endPara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메이저 주식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및 가상화폐 </a:t>
              </a:r>
              <a:endPara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거래 데이터 제공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CC0F1F4D-0C98-4CBF-B197-CA4397F69D88}"/>
                </a:ext>
              </a:extLst>
            </p:cNvPr>
            <p:cNvSpPr/>
            <p:nvPr/>
          </p:nvSpPr>
          <p:spPr>
            <a:xfrm>
              <a:off x="859709" y="4772124"/>
              <a:ext cx="1758890" cy="4635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모의 투자를 통한</a:t>
              </a:r>
              <a:endPara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투자 학습 서비스 제공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6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t="8415" b="8695"/>
          <a:stretch/>
        </p:blipFill>
        <p:spPr bwMode="auto">
          <a:xfrm>
            <a:off x="343353" y="1451430"/>
            <a:ext cx="4886326" cy="598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r="1992"/>
          <a:stretch/>
        </p:blipFill>
        <p:spPr bwMode="auto">
          <a:xfrm>
            <a:off x="174170" y="960664"/>
            <a:ext cx="5113565" cy="4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8050" r="3806" b="43991"/>
          <a:stretch/>
        </p:blipFill>
        <p:spPr bwMode="auto">
          <a:xfrm>
            <a:off x="4538799" y="1714500"/>
            <a:ext cx="5500551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518987" y="899894"/>
            <a:ext cx="1826804" cy="5608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719677" y="5238831"/>
            <a:ext cx="599844" cy="599994"/>
            <a:chOff x="1150176" y="6502967"/>
            <a:chExt cx="599844" cy="599994"/>
          </a:xfrm>
        </p:grpSpPr>
        <p:sp>
          <p:nvSpPr>
            <p:cNvPr id="13" name="TextBox 12"/>
            <p:cNvSpPr txBox="1"/>
            <p:nvPr/>
          </p:nvSpPr>
          <p:spPr>
            <a:xfrm>
              <a:off x="1150176" y="6502967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3" idx="2"/>
            </p:cNvCxnSpPr>
            <p:nvPr/>
          </p:nvCxnSpPr>
          <p:spPr>
            <a:xfrm>
              <a:off x="1450098" y="6872299"/>
              <a:ext cx="0" cy="2306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498034" y="2195661"/>
            <a:ext cx="791040" cy="369332"/>
            <a:chOff x="1150176" y="6502967"/>
            <a:chExt cx="791040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1150176" y="6502967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1750020" y="6687633"/>
              <a:ext cx="19119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/>
          <p:cNvSpPr/>
          <p:nvPr/>
        </p:nvSpPr>
        <p:spPr>
          <a:xfrm>
            <a:off x="426721" y="1708542"/>
            <a:ext cx="518128" cy="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94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269"/>
            <a:ext cx="6591831" cy="637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3206" y="4515242"/>
            <a:ext cx="373394" cy="89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21790" y="1831162"/>
            <a:ext cx="760643" cy="378857"/>
            <a:chOff x="1150176" y="6402954"/>
            <a:chExt cx="760643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150176" y="640295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click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6" idx="3"/>
            </p:cNvCxnSpPr>
            <p:nvPr/>
          </p:nvCxnSpPr>
          <p:spPr>
            <a:xfrm flipV="1">
              <a:off x="1750020" y="6587620"/>
              <a:ext cx="160799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039026" cy="563231"/>
          </a:xfrm>
        </p:spPr>
        <p:txBody>
          <a:bodyPr/>
          <a:lstStyle/>
          <a:p>
            <a:r>
              <a:rPr lang="ko-KR" altLang="en-US" dirty="0"/>
              <a:t>투자 정보 분석 게시판 화면구현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t="12488" r="764" b="5337"/>
          <a:stretch/>
        </p:blipFill>
        <p:spPr bwMode="auto">
          <a:xfrm>
            <a:off x="145140" y="923994"/>
            <a:ext cx="4702629" cy="662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18685" r="2077" b="5468"/>
          <a:stretch/>
        </p:blipFill>
        <p:spPr bwMode="auto">
          <a:xfrm>
            <a:off x="5396932" y="1504126"/>
            <a:ext cx="4806660" cy="604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20" y="961643"/>
            <a:ext cx="5495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아래쪽 화살표 8"/>
          <p:cNvSpPr/>
          <p:nvPr/>
        </p:nvSpPr>
        <p:spPr>
          <a:xfrm rot="16200000">
            <a:off x="4814221" y="1870241"/>
            <a:ext cx="674557" cy="704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62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2287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4000" b="1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DFD/UML</a:t>
            </a:r>
            <a:endParaRPr lang="ko-KR" altLang="en-US" sz="4000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1. 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Data Frame Dialog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02A355-0AF9-492B-AD68-AABE4BD8B24A}"/>
              </a:ext>
            </a:extLst>
          </p:cNvPr>
          <p:cNvSpPr txBox="1"/>
          <p:nvPr/>
        </p:nvSpPr>
        <p:spPr>
          <a:xfrm>
            <a:off x="3605518" y="1625941"/>
            <a:ext cx="1218282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Ⅵ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2.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관계 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UML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5109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-13335" y="1080770"/>
            <a:ext cx="2012315" cy="461010"/>
            <a:chOff x="-13335" y="1080770"/>
            <a:chExt cx="2012315" cy="461010"/>
          </a:xfrm>
        </p:grpSpPr>
        <p:sp>
          <p:nvSpPr>
            <p:cNvPr id="32" name="텍스트 상자 31"/>
            <p:cNvSpPr txBox="1">
              <a:spLocks/>
            </p:cNvSpPr>
            <p:nvPr/>
          </p:nvSpPr>
          <p:spPr>
            <a:xfrm>
              <a:off x="386715" y="1080770"/>
              <a:ext cx="1612265" cy="461010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FontTx/>
                <a:buNone/>
                <a:tabLst>
                  <a:tab pos="60960" algn="l"/>
                  <a:tab pos="97155" algn="l"/>
                </a:tabLst>
              </a:pPr>
              <a:r>
                <a:rPr sz="2400" spc="-150">
                  <a:solidFill>
                    <a:srgbClr val="000000"/>
                  </a:solidFill>
                  <a:latin typeface="나눔바른고딕" charset="0"/>
                  <a:ea typeface="나눔바른고딕" charset="0"/>
                </a:rPr>
                <a:t>코스피지수</a:t>
              </a:r>
              <a:endParaRPr lang="ko-KR" altLang="en-US" sz="24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  <p:cxnSp>
          <p:nvCxnSpPr>
            <p:cNvPr id="33" name="도형 32"/>
            <p:cNvCxnSpPr/>
            <p:nvPr/>
          </p:nvCxnSpPr>
          <p:spPr>
            <a:xfrm>
              <a:off x="-13335" y="1296035"/>
              <a:ext cx="309245" cy="635"/>
            </a:xfrm>
            <a:prstGeom prst="line">
              <a:avLst/>
            </a:prstGeom>
            <a:ln w="6350" cap="flat" cmpd="sng">
              <a:solidFill>
                <a:srgbClr val="446684">
                  <a:alpha val="100000"/>
                </a:srgbClr>
              </a:solidFill>
              <a:prstDash val="solid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1114554" y="2598420"/>
            <a:ext cx="9514076" cy="3787140"/>
            <a:chOff x="1114554" y="2598420"/>
            <a:chExt cx="9514076" cy="378714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6519545" y="2972435"/>
              <a:ext cx="2339340" cy="59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dirty="0">
                  <a:solidFill>
                    <a:schemeClr val="bg1"/>
                  </a:solidFill>
                  <a:latin typeface="Calibri" charset="0"/>
                  <a:ea typeface="맑은 고딕" charset="0"/>
                </a:rPr>
                <a:t>Stock Controller</a:t>
              </a:r>
              <a:endParaRPr lang="ko-KR" altLang="en-US" sz="1800" dirty="0">
                <a:solidFill>
                  <a:schemeClr val="bg1"/>
                </a:solidFill>
                <a:latin typeface="Calibri" charset="0"/>
                <a:ea typeface="맑은 고딕" charset="0"/>
              </a:endParaRPr>
            </a:p>
          </p:txBody>
        </p:sp>
        <p:cxnSp>
          <p:nvCxnSpPr>
            <p:cNvPr id="20" name="도형 19"/>
            <p:cNvCxnSpPr>
              <a:stCxn id="45" idx="0"/>
              <a:endCxn id="8" idx="2"/>
            </p:cNvCxnSpPr>
            <p:nvPr/>
          </p:nvCxnSpPr>
          <p:spPr>
            <a:xfrm flipV="1">
              <a:off x="7682865" y="3568065"/>
              <a:ext cx="6350" cy="1166495"/>
            </a:xfrm>
            <a:prstGeom prst="straightConnector1">
              <a:avLst/>
            </a:prstGeom>
            <a:ln w="6350" cap="flat" cmpd="sng">
              <a:prstDash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텍스트 상자 33"/>
            <p:cNvSpPr txBox="1">
              <a:spLocks/>
            </p:cNvSpPr>
            <p:nvPr/>
          </p:nvSpPr>
          <p:spPr>
            <a:xfrm>
              <a:off x="7724775" y="3937635"/>
              <a:ext cx="290385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rgbClr val="000000"/>
                  </a:solidFill>
                  <a:latin typeface="Calibri" charset="0"/>
                  <a:ea typeface="Calibri" charset="0"/>
                </a:rPr>
                <a:t>Json p</a:t>
              </a:r>
              <a:r>
                <a:rPr sz="1800">
                  <a:solidFill>
                    <a:srgbClr val="000000"/>
                  </a:solidFill>
                  <a:latin typeface="Calibri" charset="0"/>
                  <a:ea typeface="맑은 고딕" charset="0"/>
                </a:rPr>
                <a:t>arsing, dto저장</a:t>
              </a:r>
              <a:endParaRPr lang="ko-KR" altLang="en-US" sz="1800">
                <a:solidFill>
                  <a:srgbClr val="000000"/>
                </a:solidFill>
                <a:latin typeface="Calibri" charset="0"/>
                <a:ea typeface="맑은 고딕" charset="0"/>
              </a:endParaRPr>
            </a:p>
          </p:txBody>
        </p:sp>
        <p:cxnSp>
          <p:nvCxnSpPr>
            <p:cNvPr id="35" name="도형 34"/>
            <p:cNvCxnSpPr>
              <a:stCxn id="44" idx="2"/>
            </p:cNvCxnSpPr>
            <p:nvPr/>
          </p:nvCxnSpPr>
          <p:spPr>
            <a:xfrm>
              <a:off x="1833880" y="2598420"/>
              <a:ext cx="316230" cy="1161415"/>
            </a:xfrm>
            <a:prstGeom prst="straightConnector1">
              <a:avLst/>
            </a:prstGeom>
            <a:ln w="6350" cap="flat" cmpd="sng">
              <a:prstDash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텍스트 상자 35"/>
            <p:cNvSpPr txBox="1">
              <a:spLocks/>
            </p:cNvSpPr>
            <p:nvPr/>
          </p:nvSpPr>
          <p:spPr>
            <a:xfrm>
              <a:off x="2129155" y="2982595"/>
              <a:ext cx="1835150" cy="36893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rgbClr val="000000"/>
                  </a:solidFill>
                  <a:latin typeface="Calibri" charset="0"/>
                  <a:ea typeface="Calibri" charset="0"/>
                </a:rPr>
                <a:t>코스피지수 요청</a:t>
              </a:r>
              <a:endParaRPr lang="ko-KR" altLang="en-US" sz="1800">
                <a:solidFill>
                  <a:srgbClr val="000000"/>
                </a:solidFill>
                <a:latin typeface="Calibri" charset="0"/>
                <a:ea typeface="Calibri" charset="0"/>
              </a:endParaRPr>
            </a:p>
          </p:txBody>
        </p:sp>
        <p:cxnSp>
          <p:nvCxnSpPr>
            <p:cNvPr id="37" name="도형 36"/>
            <p:cNvCxnSpPr>
              <a:endCxn id="55" idx="0"/>
            </p:cNvCxnSpPr>
            <p:nvPr/>
          </p:nvCxnSpPr>
          <p:spPr>
            <a:xfrm>
              <a:off x="2149475" y="5010785"/>
              <a:ext cx="1833880" cy="1369060"/>
            </a:xfrm>
            <a:prstGeom prst="straightConnector1">
              <a:avLst/>
            </a:prstGeom>
            <a:ln w="6350" cap="flat" cmpd="sng">
              <a:prstDash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텍스트 상자 37"/>
            <p:cNvSpPr txBox="1">
              <a:spLocks/>
            </p:cNvSpPr>
            <p:nvPr/>
          </p:nvSpPr>
          <p:spPr>
            <a:xfrm>
              <a:off x="6868795" y="6016625"/>
              <a:ext cx="1511300" cy="36893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rgbClr val="000000"/>
                  </a:solidFill>
                  <a:latin typeface="Calibri" charset="0"/>
                  <a:ea typeface="Calibri" charset="0"/>
                </a:rPr>
                <a:t>데이터 </a:t>
              </a:r>
              <a:r>
                <a:rPr sz="1800">
                  <a:solidFill>
                    <a:srgbClr val="000000"/>
                  </a:solidFill>
                  <a:latin typeface="Calibri" charset="0"/>
                  <a:ea typeface="맑은 고딕" charset="0"/>
                </a:rPr>
                <a:t>return</a:t>
              </a:r>
              <a:endParaRPr lang="ko-KR" altLang="en-US" sz="1800">
                <a:solidFill>
                  <a:srgbClr val="000000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26" name="도형 25"/>
            <p:cNvSpPr>
              <a:spLocks/>
            </p:cNvSpPr>
            <p:nvPr/>
          </p:nvSpPr>
          <p:spPr>
            <a:xfrm>
              <a:off x="1114554" y="3759200"/>
              <a:ext cx="2071112" cy="1252220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4572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dirty="0" err="1">
                  <a:solidFill>
                    <a:srgbClr val="000000"/>
                  </a:solidFill>
                  <a:latin typeface="Calibri" charset="0"/>
                  <a:ea typeface="Calibri" charset="0"/>
                </a:rPr>
                <a:t>FinanceDataReader</a:t>
              </a:r>
              <a:r>
                <a:rPr sz="1800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API</a:t>
              </a:r>
              <a:endParaRPr lang="ko-KR" altLang="en-US" sz="1800" dirty="0">
                <a:solidFill>
                  <a:srgbClr val="000000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39" name="도형 38"/>
          <p:cNvSpPr>
            <a:spLocks/>
          </p:cNvSpPr>
          <p:nvPr/>
        </p:nvSpPr>
        <p:spPr>
          <a:xfrm>
            <a:off x="6518910" y="1402080"/>
            <a:ext cx="2339340" cy="59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Calibri" charset="0"/>
                <a:ea typeface="Calibri" charset="0"/>
              </a:rPr>
              <a:t>클라이언트</a:t>
            </a:r>
            <a:endParaRPr lang="ko-KR" altLang="en-US" sz="1800">
              <a:solidFill>
                <a:schemeClr val="bg1"/>
              </a:solidFill>
              <a:latin typeface="Calibri" charset="0"/>
              <a:ea typeface="Calibri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674370" y="2002790"/>
            <a:ext cx="2339340" cy="59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chemeClr val="bg1"/>
                </a:solidFill>
                <a:latin typeface="Calibri" charset="0"/>
                <a:ea typeface="맑은 고딕" charset="0"/>
              </a:rPr>
              <a:t>매일</a:t>
            </a:r>
            <a:r>
              <a:rPr sz="1800" dirty="0">
                <a:solidFill>
                  <a:schemeClr val="bg1"/>
                </a:solidFill>
                <a:latin typeface="Calibri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bg1"/>
                </a:solidFill>
                <a:latin typeface="Calibri" charset="0"/>
                <a:ea typeface="맑은 고딕" charset="0"/>
              </a:rPr>
              <a:t>오후</a:t>
            </a:r>
            <a:r>
              <a:rPr sz="1800" dirty="0">
                <a:solidFill>
                  <a:schemeClr val="bg1"/>
                </a:solidFill>
                <a:latin typeface="Calibri" charset="0"/>
                <a:ea typeface="맑은 고딕" charset="0"/>
              </a:rPr>
              <a:t> 4시 </a:t>
            </a:r>
            <a:r>
              <a:rPr sz="1800" dirty="0" err="1">
                <a:solidFill>
                  <a:schemeClr val="bg1"/>
                </a:solidFill>
                <a:latin typeface="Calibri" charset="0"/>
                <a:ea typeface="맑은 고딕" charset="0"/>
              </a:rPr>
              <a:t>윈도우</a:t>
            </a:r>
            <a:r>
              <a:rPr sz="1800" dirty="0">
                <a:solidFill>
                  <a:schemeClr val="bg1"/>
                </a:solidFill>
                <a:latin typeface="Calibri" charset="0"/>
                <a:ea typeface="맑은 고딕" charset="0"/>
              </a:rPr>
              <a:t> Scheduler </a:t>
            </a:r>
            <a:r>
              <a:rPr sz="1800" dirty="0" err="1">
                <a:solidFill>
                  <a:schemeClr val="bg1"/>
                </a:solidFill>
                <a:latin typeface="Calibri" charset="0"/>
                <a:ea typeface="맑은 고딕" charset="0"/>
              </a:rPr>
              <a:t>작동</a:t>
            </a:r>
            <a:endParaRPr lang="ko-KR" altLang="en-US" sz="1800" dirty="0">
              <a:solidFill>
                <a:schemeClr val="bg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6513830" y="4733925"/>
            <a:ext cx="2339340" cy="59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bg1"/>
                </a:solidFill>
                <a:latin typeface="Calibri" charset="0"/>
                <a:ea typeface="맑은 고딕" charset="0"/>
              </a:rPr>
              <a:t>매일 오후 4시10분 Java Scheduler 작동</a:t>
            </a:r>
            <a:endParaRPr lang="ko-KR" altLang="en-US" sz="1400">
              <a:solidFill>
                <a:schemeClr val="bg1"/>
              </a:solidFill>
              <a:latin typeface="Calibri" charset="0"/>
              <a:ea typeface="맑은 고딕" charset="0"/>
            </a:endParaRPr>
          </a:p>
        </p:txBody>
      </p:sp>
      <p:cxnSp>
        <p:nvCxnSpPr>
          <p:cNvPr id="48" name="도형 47"/>
          <p:cNvCxnSpPr>
            <a:stCxn id="8" idx="0"/>
            <a:endCxn id="39" idx="2"/>
          </p:cNvCxnSpPr>
          <p:nvPr/>
        </p:nvCxnSpPr>
        <p:spPr>
          <a:xfrm flipH="1" flipV="1">
            <a:off x="7687945" y="1997710"/>
            <a:ext cx="1270" cy="975360"/>
          </a:xfrm>
          <a:prstGeom prst="straightConnector1">
            <a:avLst/>
          </a:prstGeom>
          <a:ln w="6350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48"/>
          <p:cNvCxnSpPr/>
          <p:nvPr/>
        </p:nvCxnSpPr>
        <p:spPr>
          <a:xfrm>
            <a:off x="7464425" y="1932305"/>
            <a:ext cx="635" cy="1029335"/>
          </a:xfrm>
          <a:prstGeom prst="straightConnector1">
            <a:avLst/>
          </a:prstGeom>
          <a:ln w="6350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50"/>
          <p:cNvSpPr txBox="1">
            <a:spLocks/>
          </p:cNvSpPr>
          <p:nvPr/>
        </p:nvSpPr>
        <p:spPr>
          <a:xfrm>
            <a:off x="6029960" y="2297430"/>
            <a:ext cx="290385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데이터요청</a:t>
            </a:r>
            <a:endParaRPr lang="ko-KR" altLang="en-US" sz="1800">
              <a:solidFill>
                <a:srgbClr val="000000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7849870" y="2268220"/>
            <a:ext cx="290385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데이터 return</a:t>
            </a:r>
            <a:endParaRPr lang="ko-KR" altLang="en-US" sz="1800">
              <a:solidFill>
                <a:srgbClr val="000000"/>
              </a:solidFill>
              <a:latin typeface="Calibri" charset="0"/>
              <a:ea typeface="맑은 고딕" charset="0"/>
            </a:endParaRPr>
          </a:p>
        </p:txBody>
      </p:sp>
      <p:cxnSp>
        <p:nvCxnSpPr>
          <p:cNvPr id="53" name="도형 52"/>
          <p:cNvCxnSpPr>
            <a:stCxn id="45" idx="2"/>
            <a:endCxn id="55" idx="3"/>
          </p:cNvCxnSpPr>
          <p:nvPr/>
        </p:nvCxnSpPr>
        <p:spPr>
          <a:xfrm flipH="1">
            <a:off x="5161915" y="5329555"/>
            <a:ext cx="2521585" cy="1348105"/>
          </a:xfrm>
          <a:prstGeom prst="straightConnector1">
            <a:avLst/>
          </a:prstGeom>
          <a:ln w="6350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텍스트 상자 53"/>
          <p:cNvSpPr txBox="1">
            <a:spLocks/>
          </p:cNvSpPr>
          <p:nvPr/>
        </p:nvSpPr>
        <p:spPr>
          <a:xfrm>
            <a:off x="5066665" y="5651500"/>
            <a:ext cx="290385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데이터요청</a:t>
            </a:r>
            <a:endParaRPr lang="ko-KR" altLang="en-US" sz="1800">
              <a:solidFill>
                <a:srgbClr val="000000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>
            <a:off x="2823210" y="6379210"/>
            <a:ext cx="2339340" cy="59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Calibri" charset="0"/>
                <a:ea typeface="맑은 고딕" charset="0"/>
              </a:rPr>
              <a:t>코스피지수 json파일</a:t>
            </a:r>
            <a:endParaRPr lang="ko-KR" altLang="en-US" sz="1800">
              <a:solidFill>
                <a:schemeClr val="bg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>
            <a:off x="1052830" y="5657850"/>
            <a:ext cx="1896110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json파일로 </a:t>
            </a:r>
            <a:r>
              <a:rPr sz="1800">
                <a:solidFill>
                  <a:srgbClr val="000000"/>
                </a:solidFill>
                <a:latin typeface="Calibri" charset="0"/>
                <a:ea typeface="맑은 고딕" charset="0"/>
              </a:rPr>
              <a:t>return</a:t>
            </a:r>
            <a:endParaRPr lang="ko-KR" altLang="en-US" sz="1800">
              <a:solidFill>
                <a:srgbClr val="000000"/>
              </a:solidFill>
              <a:latin typeface="Calibri" charset="0"/>
              <a:ea typeface="맑은 고딕" charset="0"/>
            </a:endParaRPr>
          </a:p>
        </p:txBody>
      </p:sp>
      <p:cxnSp>
        <p:nvCxnSpPr>
          <p:cNvPr id="57" name="도형 56"/>
          <p:cNvCxnSpPr/>
          <p:nvPr/>
        </p:nvCxnSpPr>
        <p:spPr>
          <a:xfrm flipV="1">
            <a:off x="5161915" y="5344160"/>
            <a:ext cx="2788920" cy="1503680"/>
          </a:xfrm>
          <a:prstGeom prst="straightConnector1">
            <a:avLst/>
          </a:prstGeom>
          <a:ln w="6350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 txBox="1">
            <a:spLocks/>
          </p:cNvSpPr>
          <p:nvPr/>
        </p:nvSpPr>
        <p:spPr>
          <a:xfrm>
            <a:off x="312007" y="180612"/>
            <a:ext cx="1904945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smtClean="0">
                <a:latin typeface="나눔바른고딕"/>
                <a:ea typeface="나눔바른고딕"/>
              </a:rPr>
              <a:t>뉴스 </a:t>
            </a:r>
            <a:r>
              <a:rPr lang="en-US" altLang="ko-KR" dirty="0" smtClean="0">
                <a:latin typeface="나눔바른고딕"/>
                <a:ea typeface="나눔바른고딕"/>
              </a:rPr>
              <a:t>DFD</a:t>
            </a:r>
            <a:endParaRPr lang="ko-KR" altLang="en-US" dirty="0"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22478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904945" cy="563231"/>
          </a:xfrm>
        </p:spPr>
        <p:txBody>
          <a:bodyPr/>
          <a:lstStyle/>
          <a:p>
            <a:r>
              <a:rPr lang="ko-KR" altLang="en-US" dirty="0" smtClean="0"/>
              <a:t>주식 </a:t>
            </a:r>
            <a:r>
              <a:rPr lang="en-US" altLang="ko-KR" dirty="0" smtClean="0"/>
              <a:t>DFD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4111303" cy="461665"/>
            <a:chOff x="-13148" y="1258286"/>
            <a:chExt cx="4111303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7112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주식 </a:t>
              </a: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이하 데이터 </a:t>
              </a: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DFD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873583" y="1683328"/>
            <a:ext cx="2338810" cy="59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 요청</a:t>
            </a:r>
            <a:endParaRPr lang="ko-KR" altLang="en-US" dirty="0"/>
          </a:p>
        </p:txBody>
      </p:sp>
      <p:cxnSp>
        <p:nvCxnSpPr>
          <p:cNvPr id="4" name="직선 화살표 연결선 3"/>
          <p:cNvCxnSpPr>
            <a:stCxn id="2" idx="2"/>
            <a:endCxn id="8" idx="1"/>
          </p:cNvCxnSpPr>
          <p:nvPr/>
        </p:nvCxnSpPr>
        <p:spPr>
          <a:xfrm rot="16200000" flipH="1">
            <a:off x="2652349" y="1669712"/>
            <a:ext cx="779317" cy="199803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4118" y="257585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종목코드 전달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119352" y="2760518"/>
            <a:ext cx="5448439" cy="4535180"/>
            <a:chOff x="2616723" y="2760518"/>
            <a:chExt cx="5448439" cy="4535180"/>
          </a:xfrm>
        </p:grpSpPr>
        <p:sp>
          <p:nvSpPr>
            <p:cNvPr id="8" name="직사각형 7"/>
            <p:cNvSpPr/>
            <p:nvPr/>
          </p:nvSpPr>
          <p:spPr>
            <a:xfrm>
              <a:off x="3538398" y="2760518"/>
              <a:ext cx="2338810" cy="595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Stock Controller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38399" y="4322403"/>
              <a:ext cx="2338810" cy="595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GetKRXData</a:t>
              </a:r>
              <a:r>
                <a:rPr lang="en-US" altLang="ko-KR" dirty="0" smtClean="0"/>
                <a:t> API </a:t>
              </a:r>
            </a:p>
            <a:p>
              <a:pPr algn="ctr"/>
              <a:r>
                <a:rPr lang="ko-KR" altLang="en-US" dirty="0" smtClean="0"/>
                <a:t>연결 클래스</a:t>
              </a:r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4527695" y="3285765"/>
              <a:ext cx="1" cy="10366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616723" y="3619418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종목코드 전달</a:t>
              </a:r>
              <a:endParaRPr lang="ko-KR" altLang="en-US" dirty="0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V="1">
              <a:off x="5167745" y="3356264"/>
              <a:ext cx="0" cy="9661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566786" y="3654668"/>
              <a:ext cx="19062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전달받은 데이터 </a:t>
              </a:r>
              <a:endParaRPr lang="en-US" altLang="ko-KR" dirty="0" smtClean="0"/>
            </a:p>
            <a:p>
              <a:r>
                <a:rPr lang="en-US" altLang="ko-KR" dirty="0" smtClean="0"/>
                <a:t>Parsing </a:t>
              </a:r>
              <a:r>
                <a:rPr lang="ko-KR" altLang="en-US" dirty="0" smtClean="0"/>
                <a:t>및 </a:t>
              </a:r>
              <a:r>
                <a:rPr lang="en-US" altLang="ko-KR" dirty="0" smtClean="0"/>
                <a:t>return</a:t>
              </a:r>
              <a:endParaRPr lang="ko-KR" altLang="en-US" dirty="0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4527695" y="5007163"/>
              <a:ext cx="1" cy="10366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16723" y="5340816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종목코드 전달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V="1">
              <a:off x="5167745" y="5077662"/>
              <a:ext cx="0" cy="9661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566786" y="5376066"/>
              <a:ext cx="2498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전달받은 데이터 </a:t>
              </a:r>
              <a:r>
                <a:rPr lang="en-US" altLang="ko-KR" dirty="0" smtClean="0"/>
                <a:t>return</a:t>
              </a:r>
              <a:endParaRPr lang="ko-KR" altLang="en-US" dirty="0"/>
            </a:p>
          </p:txBody>
        </p:sp>
        <p:sp>
          <p:nvSpPr>
            <p:cNvPr id="26" name="순서도: 자기 디스크 25"/>
            <p:cNvSpPr/>
            <p:nvPr/>
          </p:nvSpPr>
          <p:spPr>
            <a:xfrm>
              <a:off x="3923793" y="6043802"/>
              <a:ext cx="1868502" cy="1251896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한국 금융거래소 </a:t>
              </a:r>
              <a:r>
                <a:rPr lang="en-US" altLang="ko-KR" dirty="0"/>
                <a:t>DB</a:t>
              </a:r>
              <a:endParaRPr lang="ko-KR" altLang="en-US" dirty="0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7089721" y="1683328"/>
            <a:ext cx="2338810" cy="59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</a:t>
            </a:r>
            <a:r>
              <a:rPr lang="ko-KR" altLang="en-US" dirty="0"/>
              <a:t>트</a:t>
            </a:r>
          </a:p>
        </p:txBody>
      </p:sp>
      <p:cxnSp>
        <p:nvCxnSpPr>
          <p:cNvPr id="28" name="직선 화살표 연결선 27"/>
          <p:cNvCxnSpPr>
            <a:stCxn id="8" idx="3"/>
            <a:endCxn id="39" idx="2"/>
          </p:cNvCxnSpPr>
          <p:nvPr/>
        </p:nvCxnSpPr>
        <p:spPr>
          <a:xfrm flipV="1">
            <a:off x="6379837" y="2279074"/>
            <a:ext cx="1879289" cy="77931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5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904945" cy="563231"/>
          </a:xfrm>
        </p:spPr>
        <p:txBody>
          <a:bodyPr/>
          <a:lstStyle/>
          <a:p>
            <a:r>
              <a:rPr lang="ko-KR" altLang="en-US" dirty="0" smtClean="0"/>
              <a:t>주식 </a:t>
            </a:r>
            <a:r>
              <a:rPr lang="en-US" altLang="ko-KR" dirty="0" smtClean="0"/>
              <a:t>DFD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4111303" cy="461665"/>
            <a:chOff x="-13148" y="1258286"/>
            <a:chExt cx="4111303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7112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주식 </a:t>
              </a: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초과 데이터 </a:t>
              </a: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DFD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873583" y="1683328"/>
            <a:ext cx="2338810" cy="59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 요청</a:t>
            </a:r>
            <a:endParaRPr lang="ko-KR" altLang="en-US" dirty="0"/>
          </a:p>
        </p:txBody>
      </p:sp>
      <p:cxnSp>
        <p:nvCxnSpPr>
          <p:cNvPr id="4" name="직선 화살표 연결선 3"/>
          <p:cNvCxnSpPr>
            <a:stCxn id="2" idx="2"/>
            <a:endCxn id="8" idx="1"/>
          </p:cNvCxnSpPr>
          <p:nvPr/>
        </p:nvCxnSpPr>
        <p:spPr>
          <a:xfrm rot="16200000" flipH="1">
            <a:off x="2647562" y="1674499"/>
            <a:ext cx="779317" cy="198846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4118" y="257585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종목코드 전달</a:t>
            </a:r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3109778" y="2760518"/>
            <a:ext cx="5764360" cy="4535180"/>
            <a:chOff x="2616723" y="2760518"/>
            <a:chExt cx="5764360" cy="4535180"/>
          </a:xfrm>
        </p:grpSpPr>
        <p:sp>
          <p:nvSpPr>
            <p:cNvPr id="8" name="직사각형 7"/>
            <p:cNvSpPr/>
            <p:nvPr/>
          </p:nvSpPr>
          <p:spPr>
            <a:xfrm>
              <a:off x="3538398" y="2760518"/>
              <a:ext cx="2338810" cy="595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Stock Controller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38399" y="4322403"/>
              <a:ext cx="2338810" cy="5957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err="1" smtClean="0"/>
                <a:t>파이썬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4527695" y="3285765"/>
              <a:ext cx="1" cy="10366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616723" y="3619418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종목코드 전달</a:t>
              </a:r>
              <a:endParaRPr lang="ko-KR" altLang="en-US" dirty="0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V="1">
              <a:off x="5167745" y="3356264"/>
              <a:ext cx="0" cy="9661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566786" y="3516168"/>
              <a:ext cx="28142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전달받은 데이터 </a:t>
              </a:r>
              <a:endParaRPr lang="en-US" altLang="ko-KR" dirty="0" smtClean="0"/>
            </a:p>
            <a:p>
              <a:r>
                <a:rPr lang="en-US" altLang="ko-KR" dirty="0" smtClean="0"/>
                <a:t>Parsing </a:t>
              </a:r>
              <a:r>
                <a:rPr lang="ko-KR" altLang="en-US" dirty="0" smtClean="0"/>
                <a:t>및 </a:t>
              </a:r>
              <a:r>
                <a:rPr lang="en-US" altLang="ko-KR" dirty="0" smtClean="0"/>
                <a:t>CSV </a:t>
              </a:r>
              <a:r>
                <a:rPr lang="ko-KR" altLang="en-US" dirty="0" smtClean="0"/>
                <a:t>파일로 저장</a:t>
              </a:r>
              <a:endParaRPr lang="ko-KR" altLang="en-US" dirty="0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4527695" y="5007163"/>
              <a:ext cx="1" cy="10366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16723" y="5340816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종목코드 전달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V="1">
              <a:off x="5167745" y="5077662"/>
              <a:ext cx="0" cy="9661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566786" y="5376066"/>
              <a:ext cx="2498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전달받은 데이터 </a:t>
              </a:r>
              <a:r>
                <a:rPr lang="en-US" altLang="ko-KR" dirty="0" smtClean="0"/>
                <a:t>return</a:t>
              </a:r>
              <a:endParaRPr lang="ko-KR" altLang="en-US" dirty="0"/>
            </a:p>
          </p:txBody>
        </p:sp>
        <p:sp>
          <p:nvSpPr>
            <p:cNvPr id="26" name="순서도: 자기 디스크 25"/>
            <p:cNvSpPr/>
            <p:nvPr/>
          </p:nvSpPr>
          <p:spPr>
            <a:xfrm>
              <a:off x="3923793" y="6043802"/>
              <a:ext cx="1868502" cy="1251896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한국 금융거래소 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DB, </a:t>
              </a:r>
              <a:r>
                <a:rPr lang="en-US" altLang="ko-KR" dirty="0" err="1" smtClean="0"/>
                <a:t>Naver</a:t>
              </a:r>
              <a:r>
                <a:rPr lang="ko-KR" altLang="en-US" dirty="0" err="1" smtClean="0"/>
                <a:t>크롤링</a:t>
              </a:r>
              <a:endParaRPr lang="ko-KR" altLang="en-US" dirty="0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340965" y="1723591"/>
            <a:ext cx="2338810" cy="59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</a:t>
            </a:r>
            <a:r>
              <a:rPr lang="ko-KR" altLang="en-US" dirty="0"/>
              <a:t>트</a:t>
            </a:r>
          </a:p>
        </p:txBody>
      </p:sp>
      <p:cxnSp>
        <p:nvCxnSpPr>
          <p:cNvPr id="28" name="직선 화살표 연결선 27"/>
          <p:cNvCxnSpPr>
            <a:stCxn id="8" idx="3"/>
            <a:endCxn id="39" idx="2"/>
          </p:cNvCxnSpPr>
          <p:nvPr/>
        </p:nvCxnSpPr>
        <p:spPr>
          <a:xfrm flipV="1">
            <a:off x="6370263" y="2319337"/>
            <a:ext cx="3140107" cy="7390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85350" y="2106691"/>
            <a:ext cx="268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CSV</a:t>
            </a:r>
            <a:r>
              <a:rPr lang="ko-KR" altLang="en-US" dirty="0" smtClean="0"/>
              <a:t>파일 읽</a:t>
            </a:r>
            <a:r>
              <a:rPr lang="ko-KR" altLang="en-US" dirty="0"/>
              <a:t>은</a:t>
            </a:r>
            <a:r>
              <a:rPr lang="ko-KR" altLang="en-US" dirty="0" smtClean="0"/>
              <a:t> 후</a:t>
            </a:r>
            <a:endParaRPr lang="en-US" altLang="ko-KR" dirty="0" smtClean="0"/>
          </a:p>
          <a:p>
            <a:r>
              <a:rPr lang="ko-KR" altLang="en-US" dirty="0" smtClean="0"/>
              <a:t>클라이언트로 전달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8026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=""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130572" cy="563231"/>
          </a:xfrm>
        </p:spPr>
        <p:txBody>
          <a:bodyPr/>
          <a:lstStyle/>
          <a:p>
            <a:r>
              <a:rPr lang="ko-KR" altLang="en-US" dirty="0" smtClean="0"/>
              <a:t>가상화폐 실시간 현황 </a:t>
            </a:r>
            <a:r>
              <a:rPr lang="en-US" altLang="ko-KR" dirty="0" smtClean="0"/>
              <a:t>DFD</a:t>
            </a:r>
            <a:endParaRPr lang="ko-KR" altLang="en-US" dirty="0"/>
          </a:p>
        </p:txBody>
      </p:sp>
      <p:cxnSp>
        <p:nvCxnSpPr>
          <p:cNvPr id="253" name="꺾인 연결선 252"/>
          <p:cNvCxnSpPr>
            <a:endCxn id="257" idx="3"/>
          </p:cNvCxnSpPr>
          <p:nvPr/>
        </p:nvCxnSpPr>
        <p:spPr>
          <a:xfrm rot="16200000" flipV="1">
            <a:off x="2470893" y="3431328"/>
            <a:ext cx="1489895" cy="45353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4" name="모서리가 둥근 직사각형 253"/>
          <p:cNvSpPr/>
          <p:nvPr/>
        </p:nvSpPr>
        <p:spPr>
          <a:xfrm>
            <a:off x="1980963" y="4403040"/>
            <a:ext cx="2016224" cy="9856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DispacherSerlet</a:t>
            </a:r>
          </a:p>
          <a:p>
            <a:pPr algn="ctr"/>
            <a:r>
              <a:rPr lang="en-US" altLang="ko-KR" dirty="0" smtClean="0"/>
              <a:t>(FrontController)</a:t>
            </a:r>
            <a:endParaRPr lang="ko-KR" altLang="en-US" dirty="0"/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1332891" y="2661117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가상화폐</a:t>
            </a:r>
            <a:endParaRPr lang="ko-KR" altLang="en-US" dirty="0"/>
          </a:p>
        </p:txBody>
      </p:sp>
      <p:sp>
        <p:nvSpPr>
          <p:cNvPr id="260" name="타원 259"/>
          <p:cNvSpPr/>
          <p:nvPr/>
        </p:nvSpPr>
        <p:spPr>
          <a:xfrm>
            <a:off x="101984" y="1554078"/>
            <a:ext cx="144016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사용자</a:t>
            </a:r>
            <a:endParaRPr lang="ko-KR" altLang="en-US"/>
          </a:p>
        </p:txBody>
      </p:sp>
      <p:cxnSp>
        <p:nvCxnSpPr>
          <p:cNvPr id="261" name="꺾인 연결선 260"/>
          <p:cNvCxnSpPr>
            <a:stCxn id="260" idx="4"/>
            <a:endCxn id="257" idx="1"/>
          </p:cNvCxnSpPr>
          <p:nvPr/>
        </p:nvCxnSpPr>
        <p:spPr>
          <a:xfrm rot="16200000" flipH="1">
            <a:off x="685976" y="2266229"/>
            <a:ext cx="783003" cy="51082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3" name="꺾인 연결선 262"/>
          <p:cNvCxnSpPr>
            <a:stCxn id="257" idx="2"/>
            <a:endCxn id="254" idx="0"/>
          </p:cNvCxnSpPr>
          <p:nvPr/>
        </p:nvCxnSpPr>
        <p:spPr>
          <a:xfrm rot="16200000" flipH="1">
            <a:off x="1956096" y="3370060"/>
            <a:ext cx="1237867" cy="828092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9" name="모서리가 둥근 직사각형 268"/>
          <p:cNvSpPr/>
          <p:nvPr/>
        </p:nvSpPr>
        <p:spPr>
          <a:xfrm>
            <a:off x="5637603" y="4727431"/>
            <a:ext cx="2356229" cy="155846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Controller.Method</a:t>
            </a:r>
            <a:r>
              <a:rPr lang="en-US" altLang="ko-KR" dirty="0" smtClean="0"/>
              <a:t>()</a:t>
            </a:r>
          </a:p>
        </p:txBody>
      </p:sp>
      <p:sp>
        <p:nvSpPr>
          <p:cNvPr id="275" name="모서리가 둥근 직사각형 274"/>
          <p:cNvSpPr/>
          <p:nvPr/>
        </p:nvSpPr>
        <p:spPr>
          <a:xfrm>
            <a:off x="383162" y="5725536"/>
            <a:ext cx="2199701" cy="794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</a:p>
        </p:txBody>
      </p:sp>
      <p:cxnSp>
        <p:nvCxnSpPr>
          <p:cNvPr id="276" name="꺾인 연결선 275"/>
          <p:cNvCxnSpPr>
            <a:endCxn id="275" idx="0"/>
          </p:cNvCxnSpPr>
          <p:nvPr/>
        </p:nvCxnSpPr>
        <p:spPr>
          <a:xfrm rot="5400000">
            <a:off x="1400569" y="5134265"/>
            <a:ext cx="673715" cy="50882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9" name="꺾인 연결선 278"/>
          <p:cNvCxnSpPr>
            <a:stCxn id="275" idx="1"/>
            <a:endCxn id="254" idx="1"/>
          </p:cNvCxnSpPr>
          <p:nvPr/>
        </p:nvCxnSpPr>
        <p:spPr>
          <a:xfrm rot="10800000" flipH="1">
            <a:off x="383161" y="4895859"/>
            <a:ext cx="1597801" cy="1226758"/>
          </a:xfrm>
          <a:prstGeom prst="bentConnector3">
            <a:avLst>
              <a:gd name="adj1" fmla="val -14307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2" name="꺾인 연결선 281"/>
          <p:cNvCxnSpPr>
            <a:endCxn id="260" idx="6"/>
          </p:cNvCxnSpPr>
          <p:nvPr/>
        </p:nvCxnSpPr>
        <p:spPr>
          <a:xfrm rot="16200000" flipV="1">
            <a:off x="1328421" y="2055833"/>
            <a:ext cx="795864" cy="36841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4" name="직선 화살표 연결선 293"/>
          <p:cNvCxnSpPr/>
          <p:nvPr/>
        </p:nvCxnSpPr>
        <p:spPr>
          <a:xfrm flipV="1">
            <a:off x="7161932" y="5388678"/>
            <a:ext cx="0" cy="332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7" name="직선 화살표 연결선 296"/>
          <p:cNvCxnSpPr/>
          <p:nvPr/>
        </p:nvCxnSpPr>
        <p:spPr>
          <a:xfrm>
            <a:off x="6369118" y="5396044"/>
            <a:ext cx="0" cy="332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9" name="모서리가 둥근 직사각형 298"/>
          <p:cNvSpPr/>
          <p:nvPr/>
        </p:nvSpPr>
        <p:spPr>
          <a:xfrm>
            <a:off x="9316186" y="2521642"/>
            <a:ext cx="1345408" cy="1050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빗썸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API</a:t>
            </a:r>
          </a:p>
        </p:txBody>
      </p:sp>
      <p:cxnSp>
        <p:nvCxnSpPr>
          <p:cNvPr id="319" name="구부러진 연결선 318"/>
          <p:cNvCxnSpPr/>
          <p:nvPr/>
        </p:nvCxnSpPr>
        <p:spPr>
          <a:xfrm rot="10800000" flipV="1">
            <a:off x="7921640" y="3321170"/>
            <a:ext cx="1394546" cy="462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구부러진 연결선 320"/>
          <p:cNvCxnSpPr/>
          <p:nvPr/>
        </p:nvCxnSpPr>
        <p:spPr>
          <a:xfrm flipV="1">
            <a:off x="7921640" y="2880040"/>
            <a:ext cx="1394546" cy="57026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구부러진 연결선 327"/>
          <p:cNvCxnSpPr/>
          <p:nvPr/>
        </p:nvCxnSpPr>
        <p:spPr>
          <a:xfrm rot="10800000">
            <a:off x="3997189" y="4637342"/>
            <a:ext cx="1640414" cy="54555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구부러진 연결선 329"/>
          <p:cNvCxnSpPr/>
          <p:nvPr/>
        </p:nvCxnSpPr>
        <p:spPr>
          <a:xfrm>
            <a:off x="3997185" y="5088589"/>
            <a:ext cx="1640417" cy="8356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721939" y="3321172"/>
            <a:ext cx="2199701" cy="794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VmApi.VmAPI</a:t>
            </a:r>
            <a:r>
              <a:rPr lang="en-US" altLang="ko-KR" dirty="0" smtClean="0"/>
              <a:t>()</a:t>
            </a:r>
          </a:p>
        </p:txBody>
      </p:sp>
      <p:cxnSp>
        <p:nvCxnSpPr>
          <p:cNvPr id="32" name="꺾인 연결선 31"/>
          <p:cNvCxnSpPr/>
          <p:nvPr/>
        </p:nvCxnSpPr>
        <p:spPr>
          <a:xfrm rot="5400000" flipH="1" flipV="1">
            <a:off x="6956581" y="4320684"/>
            <a:ext cx="612098" cy="2013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16200000" flipH="1">
            <a:off x="5946564" y="4304876"/>
            <a:ext cx="612099" cy="233010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977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=""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6087692" cy="563231"/>
          </a:xfrm>
        </p:spPr>
        <p:txBody>
          <a:bodyPr/>
          <a:lstStyle/>
          <a:p>
            <a:r>
              <a:rPr lang="ko-KR" altLang="en-US" dirty="0" smtClean="0"/>
              <a:t>가상화폐 일별 그래프 현황 </a:t>
            </a:r>
            <a:r>
              <a:rPr lang="en-US" altLang="ko-KR" dirty="0" smtClean="0"/>
              <a:t>DFD</a:t>
            </a:r>
            <a:endParaRPr lang="ko-KR" altLang="en-US" dirty="0"/>
          </a:p>
        </p:txBody>
      </p:sp>
      <p:cxnSp>
        <p:nvCxnSpPr>
          <p:cNvPr id="253" name="꺾인 연결선 252"/>
          <p:cNvCxnSpPr>
            <a:stCxn id="254" idx="0"/>
          </p:cNvCxnSpPr>
          <p:nvPr/>
        </p:nvCxnSpPr>
        <p:spPr>
          <a:xfrm rot="16200000" flipV="1">
            <a:off x="2030636" y="3444601"/>
            <a:ext cx="1237867" cy="6790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4" name="모서리가 둥근 직사각형 253"/>
          <p:cNvSpPr/>
          <p:nvPr/>
        </p:nvSpPr>
        <p:spPr>
          <a:xfrm>
            <a:off x="1980963" y="4403040"/>
            <a:ext cx="2016224" cy="9856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DispacherSerlet</a:t>
            </a:r>
          </a:p>
          <a:p>
            <a:pPr algn="ctr"/>
            <a:r>
              <a:rPr lang="en-US" altLang="ko-KR" dirty="0" smtClean="0"/>
              <a:t>(FrontController)</a:t>
            </a:r>
            <a:endParaRPr lang="ko-KR" altLang="en-US" dirty="0"/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1332891" y="2661117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가상화폐</a:t>
            </a:r>
            <a:endParaRPr lang="ko-KR" altLang="en-US" dirty="0"/>
          </a:p>
        </p:txBody>
      </p:sp>
      <p:sp>
        <p:nvSpPr>
          <p:cNvPr id="260" name="타원 259"/>
          <p:cNvSpPr/>
          <p:nvPr/>
        </p:nvSpPr>
        <p:spPr>
          <a:xfrm>
            <a:off x="101984" y="1554078"/>
            <a:ext cx="144016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사용자</a:t>
            </a:r>
            <a:endParaRPr lang="ko-KR" altLang="en-US"/>
          </a:p>
        </p:txBody>
      </p:sp>
      <p:cxnSp>
        <p:nvCxnSpPr>
          <p:cNvPr id="261" name="꺾인 연결선 260"/>
          <p:cNvCxnSpPr>
            <a:stCxn id="260" idx="4"/>
            <a:endCxn id="257" idx="1"/>
          </p:cNvCxnSpPr>
          <p:nvPr/>
        </p:nvCxnSpPr>
        <p:spPr>
          <a:xfrm rot="16200000" flipH="1">
            <a:off x="685976" y="2266229"/>
            <a:ext cx="783003" cy="51082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3" name="꺾인 연결선 262"/>
          <p:cNvCxnSpPr/>
          <p:nvPr/>
        </p:nvCxnSpPr>
        <p:spPr>
          <a:xfrm rot="16200000" flipH="1">
            <a:off x="1280483" y="3481862"/>
            <a:ext cx="1166936" cy="594067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9" name="모서리가 둥근 직사각형 268"/>
          <p:cNvSpPr/>
          <p:nvPr/>
        </p:nvSpPr>
        <p:spPr>
          <a:xfrm>
            <a:off x="5637603" y="4727431"/>
            <a:ext cx="2356229" cy="155846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Controller.Method</a:t>
            </a:r>
            <a:r>
              <a:rPr lang="en-US" altLang="ko-KR" dirty="0" smtClean="0"/>
              <a:t>()</a:t>
            </a:r>
          </a:p>
        </p:txBody>
      </p:sp>
      <p:sp>
        <p:nvSpPr>
          <p:cNvPr id="275" name="모서리가 둥근 직사각형 274"/>
          <p:cNvSpPr/>
          <p:nvPr/>
        </p:nvSpPr>
        <p:spPr>
          <a:xfrm>
            <a:off x="4376632" y="1632269"/>
            <a:ext cx="2199701" cy="794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JSP</a:t>
            </a:r>
          </a:p>
        </p:txBody>
      </p:sp>
      <p:cxnSp>
        <p:nvCxnSpPr>
          <p:cNvPr id="276" name="꺾인 연결선 275"/>
          <p:cNvCxnSpPr/>
          <p:nvPr/>
        </p:nvCxnSpPr>
        <p:spPr>
          <a:xfrm rot="5400000" flipH="1" flipV="1">
            <a:off x="2673847" y="2708144"/>
            <a:ext cx="2350906" cy="107557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9" name="꺾인 연결선 278"/>
          <p:cNvCxnSpPr/>
          <p:nvPr/>
        </p:nvCxnSpPr>
        <p:spPr>
          <a:xfrm rot="5400000">
            <a:off x="3553763" y="2584565"/>
            <a:ext cx="1953830" cy="160177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2" name="꺾인 연결선 281"/>
          <p:cNvCxnSpPr>
            <a:endCxn id="260" idx="6"/>
          </p:cNvCxnSpPr>
          <p:nvPr/>
        </p:nvCxnSpPr>
        <p:spPr>
          <a:xfrm rot="16200000" flipV="1">
            <a:off x="1328421" y="2055833"/>
            <a:ext cx="795864" cy="36841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4" name="직선 화살표 연결선 293"/>
          <p:cNvCxnSpPr/>
          <p:nvPr/>
        </p:nvCxnSpPr>
        <p:spPr>
          <a:xfrm flipV="1">
            <a:off x="7161932" y="5388678"/>
            <a:ext cx="0" cy="332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7" name="직선 화살표 연결선 296"/>
          <p:cNvCxnSpPr/>
          <p:nvPr/>
        </p:nvCxnSpPr>
        <p:spPr>
          <a:xfrm>
            <a:off x="6369118" y="5396044"/>
            <a:ext cx="0" cy="332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9" name="모서리가 둥근 직사각형 298"/>
          <p:cNvSpPr/>
          <p:nvPr/>
        </p:nvSpPr>
        <p:spPr>
          <a:xfrm>
            <a:off x="9162973" y="4677928"/>
            <a:ext cx="1345408" cy="1050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빗썸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API</a:t>
            </a:r>
          </a:p>
        </p:txBody>
      </p:sp>
      <p:cxnSp>
        <p:nvCxnSpPr>
          <p:cNvPr id="319" name="구부러진 연결선 318"/>
          <p:cNvCxnSpPr>
            <a:stCxn id="299" idx="1"/>
          </p:cNvCxnSpPr>
          <p:nvPr/>
        </p:nvCxnSpPr>
        <p:spPr>
          <a:xfrm rot="10800000">
            <a:off x="8171849" y="4115334"/>
            <a:ext cx="991125" cy="108785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구부러진 연결선 320"/>
          <p:cNvCxnSpPr/>
          <p:nvPr/>
        </p:nvCxnSpPr>
        <p:spPr>
          <a:xfrm>
            <a:off x="8270511" y="3985988"/>
            <a:ext cx="892462" cy="78576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구부러진 연결선 327"/>
          <p:cNvCxnSpPr/>
          <p:nvPr/>
        </p:nvCxnSpPr>
        <p:spPr>
          <a:xfrm rot="10800000">
            <a:off x="3997189" y="4637342"/>
            <a:ext cx="1640414" cy="54555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구부러진 연결선 329"/>
          <p:cNvCxnSpPr/>
          <p:nvPr/>
        </p:nvCxnSpPr>
        <p:spPr>
          <a:xfrm>
            <a:off x="3997185" y="5088589"/>
            <a:ext cx="1640417" cy="8356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486401" y="3321172"/>
            <a:ext cx="2803358" cy="794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CandleStickApi2.candleAPI()</a:t>
            </a:r>
          </a:p>
        </p:txBody>
      </p:sp>
      <p:cxnSp>
        <p:nvCxnSpPr>
          <p:cNvPr id="32" name="꺾인 연결선 31"/>
          <p:cNvCxnSpPr/>
          <p:nvPr/>
        </p:nvCxnSpPr>
        <p:spPr>
          <a:xfrm rot="5400000" flipH="1" flipV="1">
            <a:off x="6956581" y="4320684"/>
            <a:ext cx="612098" cy="2013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16200000" flipH="1">
            <a:off x="5946564" y="4304876"/>
            <a:ext cx="612099" cy="233010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원통 1"/>
          <p:cNvSpPr/>
          <p:nvPr/>
        </p:nvSpPr>
        <p:spPr>
          <a:xfrm>
            <a:off x="8515839" y="1191126"/>
            <a:ext cx="1867413" cy="1722018"/>
          </a:xfrm>
          <a:prstGeom prst="can">
            <a:avLst/>
          </a:prstGeom>
          <a:solidFill>
            <a:srgbClr val="94C7FF"/>
          </a:solidFill>
          <a:ln>
            <a:solidFill>
              <a:srgbClr val="016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VM DB</a:t>
            </a:r>
            <a:endParaRPr lang="ko-KR" altLang="en-US" dirty="0"/>
          </a:p>
        </p:txBody>
      </p:sp>
      <p:cxnSp>
        <p:nvCxnSpPr>
          <p:cNvPr id="4" name="구부러진 연결선 3"/>
          <p:cNvCxnSpPr>
            <a:stCxn id="2" idx="3"/>
            <a:endCxn id="26" idx="3"/>
          </p:cNvCxnSpPr>
          <p:nvPr/>
        </p:nvCxnSpPr>
        <p:spPr>
          <a:xfrm rot="5400000">
            <a:off x="8467099" y="2735805"/>
            <a:ext cx="805109" cy="115978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구부러진 연결선 5"/>
          <p:cNvCxnSpPr/>
          <p:nvPr/>
        </p:nvCxnSpPr>
        <p:spPr>
          <a:xfrm rot="5400000">
            <a:off x="7516055" y="2315914"/>
            <a:ext cx="1075656" cy="92391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56255" y="127753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oad.do</a:t>
            </a:r>
            <a:endParaRPr lang="ko-KR" altLang="en-US" dirty="0"/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6576333" y="1554078"/>
            <a:ext cx="1939504" cy="28803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2" idx="2"/>
          </p:cNvCxnSpPr>
          <p:nvPr/>
        </p:nvCxnSpPr>
        <p:spPr>
          <a:xfrm rot="10800000" flipV="1">
            <a:off x="6576333" y="2052134"/>
            <a:ext cx="1939506" cy="187907"/>
          </a:xfrm>
          <a:prstGeom prst="curvedConnector3">
            <a:avLst>
              <a:gd name="adj1" fmla="val 3759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108655" y="2187946"/>
            <a:ext cx="90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view.do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101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5156796" cy="563231"/>
          </a:xfrm>
        </p:spPr>
        <p:txBody>
          <a:bodyPr/>
          <a:lstStyle/>
          <a:p>
            <a:r>
              <a:rPr lang="ko-KR" altLang="en-US" dirty="0" smtClean="0"/>
              <a:t>투자 정보 분석 게시판 </a:t>
            </a:r>
            <a:r>
              <a:rPr lang="en-US" altLang="ko-KR" dirty="0" smtClean="0"/>
              <a:t>DFD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2011370" cy="461665"/>
            <a:chOff x="-13148" y="1258286"/>
            <a:chExt cx="2011370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6113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 </a:t>
              </a: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DFD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828817" y="1632861"/>
            <a:ext cx="2338810" cy="59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 요청</a:t>
            </a:r>
            <a:endParaRPr lang="ko-KR" altLang="en-US" dirty="0"/>
          </a:p>
        </p:txBody>
      </p:sp>
      <p:cxnSp>
        <p:nvCxnSpPr>
          <p:cNvPr id="7" name="직선 화살표 연결선 3"/>
          <p:cNvCxnSpPr>
            <a:stCxn id="6" idx="2"/>
            <a:endCxn id="10" idx="1"/>
          </p:cNvCxnSpPr>
          <p:nvPr/>
        </p:nvCxnSpPr>
        <p:spPr>
          <a:xfrm rot="16200000" flipH="1">
            <a:off x="2607583" y="1619245"/>
            <a:ext cx="779317" cy="199803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96261" y="2710051"/>
            <a:ext cx="2338811" cy="4535180"/>
            <a:chOff x="3538398" y="2760518"/>
            <a:chExt cx="2338811" cy="4535180"/>
          </a:xfrm>
        </p:grpSpPr>
        <p:sp>
          <p:nvSpPr>
            <p:cNvPr id="10" name="직사각형 9"/>
            <p:cNvSpPr/>
            <p:nvPr/>
          </p:nvSpPr>
          <p:spPr>
            <a:xfrm>
              <a:off x="3538398" y="2760518"/>
              <a:ext cx="2338810" cy="595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AnaBoard</a:t>
              </a:r>
              <a:r>
                <a:rPr lang="en-US" altLang="ko-KR" dirty="0" smtClean="0"/>
                <a:t> Controller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38399" y="4322403"/>
              <a:ext cx="2338810" cy="595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AnaBoard</a:t>
              </a:r>
              <a:r>
                <a:rPr lang="en-US" altLang="ko-KR" dirty="0" smtClean="0"/>
                <a:t> Service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4407775" y="3285765"/>
              <a:ext cx="1" cy="10366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V="1">
              <a:off x="5047825" y="3356264"/>
              <a:ext cx="0" cy="9661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4407775" y="5007163"/>
              <a:ext cx="1" cy="10366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5047825" y="4918149"/>
              <a:ext cx="0" cy="11256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순서도: 자기 디스크 19"/>
            <p:cNvSpPr/>
            <p:nvPr/>
          </p:nvSpPr>
          <p:spPr>
            <a:xfrm>
              <a:off x="3803873" y="6043802"/>
              <a:ext cx="1868502" cy="1251896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AnaBoardDB</a:t>
              </a:r>
              <a:endParaRPr lang="ko-KR" altLang="en-US" dirty="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044955" y="1632861"/>
            <a:ext cx="2338810" cy="59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</a:t>
            </a:r>
            <a:r>
              <a:rPr lang="ko-KR" altLang="en-US" dirty="0"/>
              <a:t>트</a:t>
            </a:r>
          </a:p>
        </p:txBody>
      </p:sp>
      <p:cxnSp>
        <p:nvCxnSpPr>
          <p:cNvPr id="22" name="직선 화살표 연결선 27"/>
          <p:cNvCxnSpPr>
            <a:stCxn id="10" idx="3"/>
            <a:endCxn id="21" idx="2"/>
          </p:cNvCxnSpPr>
          <p:nvPr/>
        </p:nvCxnSpPr>
        <p:spPr>
          <a:xfrm flipV="1">
            <a:off x="6335071" y="2228607"/>
            <a:ext cx="1879289" cy="77931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설명선 1 79"/>
          <p:cNvSpPr/>
          <p:nvPr/>
        </p:nvSpPr>
        <p:spPr>
          <a:xfrm>
            <a:off x="1742425" y="3440708"/>
            <a:ext cx="1169405" cy="1881302"/>
          </a:xfrm>
          <a:prstGeom prst="borderCallout1">
            <a:avLst>
              <a:gd name="adj1" fmla="val -5951"/>
              <a:gd name="adj2" fmla="val 73629"/>
              <a:gd name="adj3" fmla="val -21362"/>
              <a:gd name="adj4" fmla="val 94647"/>
            </a:avLst>
          </a:prstGeom>
          <a:noFill/>
          <a:ln>
            <a:solidFill>
              <a:srgbClr val="94C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list.do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view.do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write.do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update.do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delete.do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설명선 1 81"/>
          <p:cNvSpPr/>
          <p:nvPr/>
        </p:nvSpPr>
        <p:spPr>
          <a:xfrm>
            <a:off x="6490891" y="4715941"/>
            <a:ext cx="3706694" cy="1881302"/>
          </a:xfrm>
          <a:prstGeom prst="borderCallout1">
            <a:avLst>
              <a:gd name="adj1" fmla="val 44274"/>
              <a:gd name="adj2" fmla="val -3255"/>
              <a:gd name="adj3" fmla="val 38584"/>
              <a:gd name="adj4" fmla="val -20885"/>
            </a:avLst>
          </a:prstGeom>
          <a:noFill/>
          <a:ln>
            <a:solidFill>
              <a:srgbClr val="94C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altLang="ko-KR" dirty="0">
                <a:solidFill>
                  <a:sysClr val="windowText" lastClr="000000"/>
                </a:solidFill>
              </a:rPr>
              <a:t>list.do</a:t>
            </a:r>
          </a:p>
          <a:p>
            <a:pPr>
              <a:spcAft>
                <a:spcPts val="800"/>
              </a:spcAft>
            </a:pPr>
            <a:r>
              <a:rPr lang="en-US" altLang="ko-KR" dirty="0">
                <a:solidFill>
                  <a:sysClr val="windowText" lastClr="000000"/>
                </a:solidFill>
              </a:rPr>
              <a:t>view.do</a:t>
            </a:r>
          </a:p>
          <a:p>
            <a:pPr>
              <a:spcAft>
                <a:spcPts val="800"/>
              </a:spcAft>
            </a:pPr>
            <a:r>
              <a:rPr lang="en-US" altLang="ko-KR" dirty="0">
                <a:solidFill>
                  <a:sysClr val="windowText" lastClr="000000"/>
                </a:solidFill>
              </a:rPr>
              <a:t>write.do</a:t>
            </a:r>
          </a:p>
          <a:p>
            <a:pPr>
              <a:spcAft>
                <a:spcPts val="800"/>
              </a:spcAft>
            </a:pPr>
            <a:r>
              <a:rPr lang="en-US" altLang="ko-KR" dirty="0">
                <a:solidFill>
                  <a:sysClr val="windowText" lastClr="000000"/>
                </a:solidFill>
              </a:rPr>
              <a:t>update.do</a:t>
            </a:r>
          </a:p>
          <a:p>
            <a:pPr>
              <a:spcAft>
                <a:spcPts val="800"/>
              </a:spcAft>
            </a:pPr>
            <a:r>
              <a:rPr lang="en-US" altLang="ko-KR" dirty="0">
                <a:solidFill>
                  <a:sysClr val="windowText" lastClr="000000"/>
                </a:solidFill>
              </a:rPr>
              <a:t>delete.do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895595" y="4758576"/>
            <a:ext cx="2212465" cy="175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ko-KR" sz="1100" dirty="0" err="1" smtClean="0"/>
              <a:t>AnaBoardDTO</a:t>
            </a:r>
            <a:endParaRPr lang="en-US" altLang="ko-KR" sz="1100" dirty="0" smtClean="0"/>
          </a:p>
          <a:p>
            <a:pPr>
              <a:spcAft>
                <a:spcPts val="1600"/>
              </a:spcAft>
            </a:pPr>
            <a:r>
              <a:rPr lang="en-US" altLang="ko-KR" sz="1100" dirty="0" err="1" smtClean="0"/>
              <a:t>AnaBoardDTO</a:t>
            </a:r>
            <a:r>
              <a:rPr lang="en-US" altLang="ko-KR" sz="1100" dirty="0" smtClean="0"/>
              <a:t>/</a:t>
            </a:r>
            <a:r>
              <a:rPr lang="en-US" altLang="ko-KR" sz="1100" dirty="0" err="1" smtClean="0"/>
              <a:t>ReplyDTO</a:t>
            </a:r>
            <a:r>
              <a:rPr lang="en-US" altLang="ko-KR" sz="1100" dirty="0" smtClean="0"/>
              <a:t>/</a:t>
            </a:r>
            <a:r>
              <a:rPr lang="en-US" altLang="ko-KR" sz="1100" dirty="0" err="1" smtClean="0"/>
              <a:t>RorNDTO</a:t>
            </a:r>
            <a:endParaRPr lang="en-US" altLang="ko-KR" sz="1100" dirty="0" smtClean="0"/>
          </a:p>
          <a:p>
            <a:pPr>
              <a:spcAft>
                <a:spcPts val="1600"/>
              </a:spcAft>
            </a:pPr>
            <a:r>
              <a:rPr lang="en-US" altLang="ko-KR" sz="1100" dirty="0" err="1" smtClean="0"/>
              <a:t>AnaBoardDTO</a:t>
            </a:r>
            <a:r>
              <a:rPr lang="en-US" altLang="ko-KR" sz="1100" dirty="0" smtClean="0"/>
              <a:t>/</a:t>
            </a:r>
            <a:r>
              <a:rPr lang="en-US" altLang="ko-KR" sz="1100" dirty="0" err="1" smtClean="0"/>
              <a:t>AanBoard_FileDTO</a:t>
            </a:r>
            <a:endParaRPr lang="en-US" altLang="ko-KR" sz="1100" dirty="0" smtClean="0"/>
          </a:p>
          <a:p>
            <a:pPr>
              <a:spcAft>
                <a:spcPts val="1600"/>
              </a:spcAft>
            </a:pPr>
            <a:r>
              <a:rPr lang="en-US" altLang="ko-KR" sz="1100" dirty="0" err="1"/>
              <a:t>AnaBoardDTO</a:t>
            </a:r>
            <a:r>
              <a:rPr lang="en-US" altLang="ko-KR" sz="1100" dirty="0"/>
              <a:t>/</a:t>
            </a:r>
            <a:r>
              <a:rPr lang="en-US" altLang="ko-KR" sz="1100" dirty="0" err="1"/>
              <a:t>AanBoard_FileDTO</a:t>
            </a:r>
            <a:endParaRPr lang="en-US" altLang="ko-KR" sz="1100" dirty="0"/>
          </a:p>
          <a:p>
            <a:pPr>
              <a:spcAft>
                <a:spcPts val="1600"/>
              </a:spcAft>
            </a:pPr>
            <a:r>
              <a:rPr lang="en-US" altLang="ko-KR" sz="1100" dirty="0" err="1" smtClean="0"/>
              <a:t>AnaBoardDTO</a:t>
            </a:r>
            <a:endParaRPr lang="ko-KR" altLang="en-US" sz="1100" dirty="0"/>
          </a:p>
        </p:txBody>
      </p:sp>
      <p:cxnSp>
        <p:nvCxnSpPr>
          <p:cNvPr id="85" name="직선 연결선 84"/>
          <p:cNvCxnSpPr/>
          <p:nvPr/>
        </p:nvCxnSpPr>
        <p:spPr>
          <a:xfrm>
            <a:off x="7774425" y="4834776"/>
            <a:ext cx="0" cy="1626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887794" y="307166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29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2070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b="1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요구사</a:t>
            </a:r>
            <a:r>
              <a:rPr lang="ko-KR" altLang="en-US" sz="4000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1.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요구사항 정의서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02A355-0AF9-492B-AD68-AABE4BD8B24A}"/>
              </a:ext>
            </a:extLst>
          </p:cNvPr>
          <p:cNvSpPr txBox="1"/>
          <p:nvPr/>
        </p:nvSpPr>
        <p:spPr>
          <a:xfrm>
            <a:off x="3605518" y="1625941"/>
            <a:ext cx="1218282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Ⅱ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2.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개발 내용과 범위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3.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개발 담당자와 역할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(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개발 범위 내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)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510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5156796" cy="563231"/>
          </a:xfrm>
        </p:spPr>
        <p:txBody>
          <a:bodyPr/>
          <a:lstStyle/>
          <a:p>
            <a:r>
              <a:rPr lang="ko-KR" altLang="en-US" dirty="0"/>
              <a:t>투자 정보 분석 게시판 </a:t>
            </a:r>
            <a:r>
              <a:rPr lang="en-US" altLang="ko-KR" dirty="0"/>
              <a:t>DFD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3800321" cy="461665"/>
            <a:chOff x="-13148" y="1258286"/>
            <a:chExt cx="3800321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4002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텍스트마이닝</a:t>
              </a: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시각화 </a:t>
              </a: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DFD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828817" y="1632861"/>
            <a:ext cx="2338810" cy="59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 요청</a:t>
            </a:r>
            <a:endParaRPr lang="ko-KR" altLang="en-US" dirty="0"/>
          </a:p>
        </p:txBody>
      </p:sp>
      <p:cxnSp>
        <p:nvCxnSpPr>
          <p:cNvPr id="7" name="직선 화살표 연결선 3"/>
          <p:cNvCxnSpPr>
            <a:stCxn id="6" idx="2"/>
            <a:endCxn id="10" idx="1"/>
          </p:cNvCxnSpPr>
          <p:nvPr/>
        </p:nvCxnSpPr>
        <p:spPr>
          <a:xfrm rot="16200000" flipH="1">
            <a:off x="2607583" y="1619245"/>
            <a:ext cx="779317" cy="199803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96261" y="2710051"/>
            <a:ext cx="2338811" cy="4535180"/>
            <a:chOff x="3538398" y="2760518"/>
            <a:chExt cx="2338811" cy="4535180"/>
          </a:xfrm>
        </p:grpSpPr>
        <p:sp>
          <p:nvSpPr>
            <p:cNvPr id="10" name="직사각형 9"/>
            <p:cNvSpPr/>
            <p:nvPr/>
          </p:nvSpPr>
          <p:spPr>
            <a:xfrm>
              <a:off x="3538398" y="2760518"/>
              <a:ext cx="2338810" cy="595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AnaBoard</a:t>
              </a:r>
              <a:r>
                <a:rPr lang="en-US" altLang="ko-KR" dirty="0" smtClean="0"/>
                <a:t> Controller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38399" y="4322403"/>
              <a:ext cx="2338810" cy="595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AnaBoard</a:t>
              </a:r>
              <a:r>
                <a:rPr lang="en-US" altLang="ko-KR" dirty="0" smtClean="0"/>
                <a:t> Service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4407775" y="3285765"/>
              <a:ext cx="1" cy="10366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V="1">
              <a:off x="5047825" y="3356264"/>
              <a:ext cx="0" cy="9661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4407775" y="5007163"/>
              <a:ext cx="1" cy="10366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5047825" y="4918149"/>
              <a:ext cx="0" cy="11256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순서도: 자기 디스크 19"/>
            <p:cNvSpPr/>
            <p:nvPr/>
          </p:nvSpPr>
          <p:spPr>
            <a:xfrm>
              <a:off x="3803532" y="6043802"/>
              <a:ext cx="1868502" cy="1251896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AnaBoardDB</a:t>
              </a:r>
              <a:endParaRPr lang="ko-KR" altLang="en-US" dirty="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044955" y="1632861"/>
            <a:ext cx="2338810" cy="59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</a:t>
            </a:r>
            <a:r>
              <a:rPr lang="ko-KR" altLang="en-US" dirty="0"/>
              <a:t>트</a:t>
            </a:r>
          </a:p>
        </p:txBody>
      </p:sp>
      <p:cxnSp>
        <p:nvCxnSpPr>
          <p:cNvPr id="22" name="직선 화살표 연결선 27"/>
          <p:cNvCxnSpPr>
            <a:stCxn id="10" idx="3"/>
            <a:endCxn id="21" idx="2"/>
          </p:cNvCxnSpPr>
          <p:nvPr/>
        </p:nvCxnSpPr>
        <p:spPr>
          <a:xfrm flipV="1">
            <a:off x="6335071" y="2228607"/>
            <a:ext cx="1879289" cy="77931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887794" y="307166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93578" y="3071668"/>
            <a:ext cx="9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tract.do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05946" y="5219997"/>
            <a:ext cx="150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AnaBoardDTO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1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949829" cy="563231"/>
          </a:xfrm>
        </p:spPr>
        <p:txBody>
          <a:bodyPr/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UML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4" y="1586139"/>
            <a:ext cx="10580914" cy="4939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84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785" y="180030"/>
            <a:ext cx="1987404" cy="563231"/>
          </a:xfrm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1007745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400" b="1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  <a:latin typeface="나눔바른고딕" charset="0"/>
                <a:ea typeface="나눔바른고딕" charset="0"/>
                <a:cs typeface="+mj-cs"/>
              </a:rPr>
              <a:t>뉴스 </a:t>
            </a:r>
            <a:r>
              <a:rPr lang="en-US" altLang="ko-KR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UML</a:t>
            </a:r>
            <a:endParaRPr lang="ko-KR" altLang="en-US" sz="3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16FB8"/>
              </a:solidFill>
              <a:latin typeface="나눔바른고딕" charset="0"/>
              <a:ea typeface="나눔바른고딕" charset="0"/>
              <a:cs typeface="+mj-cs"/>
            </a:endParaRPr>
          </a:p>
        </p:txBody>
      </p:sp>
      <p:pic>
        <p:nvPicPr>
          <p:cNvPr id="3" name="그림 2" descr="C:/Users/hong/AppData/Roaming/PolarisOffice/ETemp/4512_7123728/fImage161246610572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718"/>
            <a:ext cx="10691813" cy="6732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48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949829" cy="563231"/>
          </a:xfrm>
        </p:spPr>
        <p:txBody>
          <a:bodyPr/>
          <a:lstStyle/>
          <a:p>
            <a:r>
              <a:rPr lang="ko-KR" altLang="en-US" dirty="0" smtClean="0"/>
              <a:t>주식 </a:t>
            </a:r>
            <a:r>
              <a:rPr lang="en-US" altLang="ko-KR" dirty="0" smtClean="0"/>
              <a:t>UML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1186318"/>
            <a:ext cx="836295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6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2813399" cy="563231"/>
          </a:xfrm>
        </p:spPr>
        <p:txBody>
          <a:bodyPr/>
          <a:lstStyle/>
          <a:p>
            <a:r>
              <a:rPr lang="ko-KR" altLang="en-US" dirty="0" smtClean="0"/>
              <a:t>가상화폐 </a:t>
            </a:r>
            <a:r>
              <a:rPr lang="en-US" altLang="ko-KR" dirty="0" smtClean="0"/>
              <a:t>UML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859316"/>
            <a:ext cx="10691813" cy="668934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5201680" cy="563231"/>
          </a:xfrm>
        </p:spPr>
        <p:txBody>
          <a:bodyPr/>
          <a:lstStyle/>
          <a:p>
            <a:r>
              <a:rPr lang="ko-KR" altLang="en-US" dirty="0"/>
              <a:t>투자 정보 분석 게시판 </a:t>
            </a:r>
            <a:r>
              <a:rPr lang="en-US" altLang="ko-KR" dirty="0" smtClean="0"/>
              <a:t>UML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0498" y="1287644"/>
            <a:ext cx="10344151" cy="5976705"/>
            <a:chOff x="171449" y="1440044"/>
            <a:chExt cx="9575752" cy="5532735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432"/>
            <a:stretch/>
          </p:blipFill>
          <p:spPr bwMode="auto">
            <a:xfrm>
              <a:off x="171449" y="1440044"/>
              <a:ext cx="7010401" cy="5532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6"/>
            <a:stretch/>
          </p:blipFill>
          <p:spPr bwMode="auto">
            <a:xfrm>
              <a:off x="7086600" y="1440044"/>
              <a:ext cx="2660601" cy="5532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82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5201680" cy="563231"/>
          </a:xfrm>
        </p:spPr>
        <p:txBody>
          <a:bodyPr/>
          <a:lstStyle/>
          <a:p>
            <a:r>
              <a:rPr lang="ko-KR" altLang="en-US" dirty="0"/>
              <a:t>투자 정보 분석 게시판 </a:t>
            </a:r>
            <a:r>
              <a:rPr lang="en-US" altLang="ko-KR" dirty="0" smtClean="0"/>
              <a:t>UML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9" y="1707810"/>
            <a:ext cx="994750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4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335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4000" b="1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DATA</a:t>
            </a:r>
            <a:endParaRPr lang="ko-KR" altLang="en-US" sz="4000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1. 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DB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02A355-0AF9-492B-AD68-AABE4BD8B24A}"/>
              </a:ext>
            </a:extLst>
          </p:cNvPr>
          <p:cNvSpPr txBox="1"/>
          <p:nvPr/>
        </p:nvSpPr>
        <p:spPr>
          <a:xfrm>
            <a:off x="3605518" y="1625941"/>
            <a:ext cx="1218282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Ⅶ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2. </a:t>
            </a:r>
            <a:r>
              <a:rPr lang="ko-KR" altLang="en-US" sz="20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비정규형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 데이터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132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3. 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SOURCE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510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744067" cy="563231"/>
          </a:xfrm>
        </p:spPr>
        <p:txBody>
          <a:bodyPr/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884944"/>
            <a:ext cx="10325100" cy="651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5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744067" cy="563231"/>
          </a:xfrm>
        </p:spPr>
        <p:txBody>
          <a:bodyPr/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859316"/>
            <a:ext cx="10691813" cy="668934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 smtClean="0"/>
              <a:t>요구사항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606F871C-B2B0-4C71-BAD3-F681BAF4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10566"/>
              </p:ext>
            </p:extLst>
          </p:nvPr>
        </p:nvGraphicFramePr>
        <p:xfrm>
          <a:off x="534669" y="1720878"/>
          <a:ext cx="9538344" cy="5549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6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90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080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6165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34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회원관리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회원 가입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탈퇴 및 로그인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로그아웃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회원가입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정보입력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주소 등 입력</a:t>
                      </a:r>
                      <a:endParaRPr lang="en-US" altLang="ko-KR" sz="14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로그인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로그아웃 처리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2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400" b="0" kern="1200" spc="-100" dirty="0" smtClean="0"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뉴스</a:t>
                      </a:r>
                      <a:endParaRPr lang="ko-KR" altLang="en-US" sz="1400" b="0" kern="1200" dirty="0" smtClean="0"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eaLnBrk="1" latinLnBrk="0" hangingPunct="1">
                        <a:tabLst>
                          <a:tab pos="71755" algn="l"/>
                          <a:tab pos="114300" algn="l"/>
                        </a:tabLst>
                      </a:pPr>
                      <a:r>
                        <a:rPr lang="ko-KR" altLang="en-US" sz="1400" b="0" kern="1200" spc="-100" dirty="0" smtClean="0"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뉴스 리스트 불러오기</a:t>
                      </a:r>
                      <a:endParaRPr lang="ko-KR" altLang="en-US" sz="1400" b="0" kern="1200" dirty="0"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457200" eaLnBrk="1" latinLnBrk="0" hangingPunct="1">
                        <a:tabLst>
                          <a:tab pos="71755" algn="l"/>
                          <a:tab pos="114300" algn="l"/>
                        </a:tabLst>
                      </a:pPr>
                      <a:r>
                        <a:rPr lang="ko-KR" altLang="en-US" sz="1400" b="0" kern="1200" spc="-100" dirty="0" smtClean="0"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뉴스 검색, 인기 키워드, 많이 본 뉴스 제공</a:t>
                      </a:r>
                      <a:endParaRPr lang="ko-KR" altLang="en-US" sz="1400" b="0" kern="1200" dirty="0"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42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0" indent="0" algn="ctr" defTabSz="457200" eaLnBrk="1" latinLnBrk="0" hangingPunct="1">
                        <a:tabLst>
                          <a:tab pos="71755" algn="l"/>
                          <a:tab pos="114300" algn="l"/>
                        </a:tabLst>
                      </a:pPr>
                      <a:r>
                        <a:rPr lang="ko-KR" altLang="en-US" sz="1400" b="0" kern="1200" spc="-100" dirty="0" smtClean="0"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뉴스 상세 정보 보기</a:t>
                      </a:r>
                      <a:endParaRPr lang="ko-KR" altLang="en-US" sz="1400" b="0" kern="1200" dirty="0"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457200" eaLnBrk="1" latinLnBrk="0" hangingPunct="1">
                        <a:tabLst>
                          <a:tab pos="71755" algn="l"/>
                          <a:tab pos="114300" algn="l"/>
                        </a:tabLst>
                      </a:pPr>
                      <a:r>
                        <a:rPr lang="ko-KR" altLang="en-US" sz="1400" b="0" kern="1200" spc="-100" dirty="0" err="1" smtClean="0"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ko-KR" altLang="en-US" sz="1400" b="0" kern="1200" spc="-100" dirty="0" smtClean="0"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 달기/수정/삭제, </a:t>
                      </a:r>
                      <a:r>
                        <a:rPr lang="ko-KR" altLang="en-US" sz="1400" b="0" kern="1200" spc="-100" dirty="0" err="1" smtClean="0"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ko-KR" altLang="en-US" sz="1400" b="0" kern="1200" spc="-100" dirty="0" smtClean="0"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 추천, </a:t>
                      </a:r>
                      <a:r>
                        <a:rPr lang="ko-KR" altLang="en-US" sz="1400" b="0" kern="1200" spc="-100" dirty="0" err="1" smtClean="0"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비추천</a:t>
                      </a:r>
                      <a:endParaRPr lang="ko-KR" altLang="en-US" sz="1400" b="0" kern="1200" dirty="0"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47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주식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검색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종목 코드 및 </a:t>
                      </a:r>
                      <a:r>
                        <a:rPr lang="ko-KR" altLang="en-US" sz="14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종목명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 통해 주식 정보를 검색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52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종목 상세 보기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현재가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시가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종가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고가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저가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상한가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하한가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거래량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매수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매도량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호가 등의 정보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확인</a:t>
                      </a:r>
                      <a:endParaRPr lang="en-US" altLang="ko-KR" sz="14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회사의 재무 정보를 간략하게 제공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47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가상화폐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실시간 시세 현황 파악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각 가상화폐 별 시세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시가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종가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최고가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최저가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를 실시간 제공</a:t>
                      </a:r>
                      <a:endParaRPr lang="en-US" altLang="ko-KR" sz="14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47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일별 시가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종가 그래프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2013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년 부터 업데이트 날짜까지 일별 시가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종가 변동 그래프 출력 </a:t>
                      </a:r>
                      <a:endParaRPr lang="en-US" altLang="ko-KR" sz="14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47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분석 게시판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일반 게시판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일반 게시판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목록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쓰기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보기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수정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추천 </a:t>
                      </a:r>
                      <a:r>
                        <a:rPr lang="ko-KR" altLang="en-US" sz="14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비추천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추가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수정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검색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47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텍스트마이닝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게시판 글에 대하여 단어 빈도수에 대한 </a:t>
                      </a:r>
                      <a:r>
                        <a:rPr lang="en-US" altLang="ko-KR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Tree Map(google chart) </a:t>
                      </a:r>
                      <a:r>
                        <a:rPr lang="ko-KR" altLang="en-US" sz="14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+mj-ea"/>
                          <a:ea typeface="+mj-ea"/>
                        </a:rPr>
                        <a:t>제공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51A7D4D8-72C5-4836-9B0B-AEA36D4B6C8B}"/>
              </a:ext>
            </a:extLst>
          </p:cNvPr>
          <p:cNvGrpSpPr/>
          <p:nvPr/>
        </p:nvGrpSpPr>
        <p:grpSpPr>
          <a:xfrm>
            <a:off x="491810" y="1228340"/>
            <a:ext cx="9581203" cy="503238"/>
            <a:chOff x="534669" y="2082800"/>
            <a:chExt cx="9581203" cy="50323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B67323D9-A1AE-47D9-B298-0198B98B2E93}"/>
                </a:ext>
              </a:extLst>
            </p:cNvPr>
            <p:cNvGrpSpPr/>
            <p:nvPr/>
          </p:nvGrpSpPr>
          <p:grpSpPr>
            <a:xfrm>
              <a:off x="534669" y="2082800"/>
              <a:ext cx="9581203" cy="503238"/>
              <a:chOff x="534669" y="2082800"/>
              <a:chExt cx="9581203" cy="50323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xmlns="" id="{821F958F-76EA-4FF0-B0B8-0E5D296C0439}"/>
                  </a:ext>
                </a:extLst>
              </p:cNvPr>
              <p:cNvSpPr/>
              <p:nvPr/>
            </p:nvSpPr>
            <p:spPr>
              <a:xfrm>
                <a:off x="534669" y="2082800"/>
                <a:ext cx="9581203" cy="503238"/>
              </a:xfrm>
              <a:prstGeom prst="roundRect">
                <a:avLst/>
              </a:prstGeom>
              <a:solidFill>
                <a:srgbClr val="94C7FF"/>
              </a:solidFill>
              <a:ln w="381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+mn-ea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xmlns="" id="{42352645-BFE8-4D4D-8E56-81CE18211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574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xmlns="" id="{9A7B7E7A-5070-471C-918A-F76D546BE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3348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xmlns="" id="{BE5CA5F1-1E76-4165-9B4E-91372FBBF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1746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2B82E20B-E0D4-4F84-9543-1CDE3848E7D1}"/>
                </a:ext>
              </a:extLst>
            </p:cNvPr>
            <p:cNvSpPr/>
            <p:nvPr/>
          </p:nvSpPr>
          <p:spPr>
            <a:xfrm>
              <a:off x="534670" y="2233137"/>
              <a:ext cx="633874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순서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E9C10C9F-392E-4B1C-AE2A-6527FD54864F}"/>
                </a:ext>
              </a:extLst>
            </p:cNvPr>
            <p:cNvSpPr/>
            <p:nvPr/>
          </p:nvSpPr>
          <p:spPr>
            <a:xfrm>
              <a:off x="1270311" y="2225899"/>
              <a:ext cx="1094118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항목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129FD935-8425-41E7-8340-904C44FE419A}"/>
                </a:ext>
              </a:extLst>
            </p:cNvPr>
            <p:cNvSpPr/>
            <p:nvPr/>
          </p:nvSpPr>
          <p:spPr>
            <a:xfrm>
              <a:off x="297942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요구사항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AF421CE0-702E-49F8-88E4-3E4DAF3849C7}"/>
                </a:ext>
              </a:extLst>
            </p:cNvPr>
            <p:cNvSpPr/>
            <p:nvPr/>
          </p:nvSpPr>
          <p:spPr>
            <a:xfrm>
              <a:off x="678911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상세 내용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07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744067" cy="563231"/>
          </a:xfrm>
        </p:spPr>
        <p:txBody>
          <a:bodyPr/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4" y="5188522"/>
            <a:ext cx="4059265" cy="184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2655888"/>
            <a:ext cx="4209902" cy="187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81" y="936845"/>
            <a:ext cx="5540909" cy="660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8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744067" cy="563231"/>
          </a:xfrm>
        </p:spPr>
        <p:txBody>
          <a:bodyPr/>
          <a:lstStyle/>
          <a:p>
            <a:r>
              <a:rPr lang="ko-KR" altLang="en-US" dirty="0" smtClean="0"/>
              <a:t>뉴스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664092" y="1331599"/>
            <a:ext cx="6670440" cy="5805753"/>
            <a:chOff x="614780" y="1121738"/>
            <a:chExt cx="5143500" cy="4476750"/>
          </a:xfrm>
        </p:grpSpPr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80" y="1121738"/>
              <a:ext cx="5143500" cy="447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05" y="3208338"/>
              <a:ext cx="24669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08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744067" cy="563231"/>
          </a:xfrm>
        </p:spPr>
        <p:txBody>
          <a:bodyPr/>
          <a:lstStyle/>
          <a:p>
            <a:r>
              <a:rPr lang="ko-KR" altLang="en-US" dirty="0" smtClean="0"/>
              <a:t>주</a:t>
            </a:r>
            <a:r>
              <a:rPr lang="ko-KR" altLang="en-US" dirty="0"/>
              <a:t>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51" y="2754838"/>
            <a:ext cx="4851507" cy="20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51" y="2657110"/>
            <a:ext cx="3744548" cy="223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3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2098675"/>
            <a:ext cx="52101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2541914" cy="563231"/>
          </a:xfrm>
        </p:spPr>
        <p:txBody>
          <a:bodyPr/>
          <a:lstStyle/>
          <a:p>
            <a:r>
              <a:rPr lang="ko-KR" altLang="en-US" dirty="0" smtClean="0"/>
              <a:t>가상화폐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7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4894930" cy="563231"/>
          </a:xfrm>
        </p:spPr>
        <p:txBody>
          <a:bodyPr/>
          <a:lstStyle/>
          <a:p>
            <a:r>
              <a:rPr lang="ko-KR" altLang="en-US" dirty="0"/>
              <a:t>투자 정보 분석 게시판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901" y="941842"/>
            <a:ext cx="7807651" cy="611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859085" cy="461665"/>
            <a:chOff x="-13148" y="1258286"/>
            <a:chExt cx="1859085" cy="461665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59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 </a:t>
              </a: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0056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4894930" cy="563231"/>
          </a:xfrm>
        </p:spPr>
        <p:txBody>
          <a:bodyPr/>
          <a:lstStyle/>
          <a:p>
            <a:r>
              <a:rPr lang="ko-KR" altLang="en-US" dirty="0"/>
              <a:t>투자 정보 분석 게시판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476725" y="2467807"/>
            <a:ext cx="483325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create or replace TRIGGER </a:t>
            </a:r>
            <a:r>
              <a:rPr lang="en-US" altLang="ko-KR" dirty="0" err="1"/>
              <a:t>delete_rep_tr</a:t>
            </a:r>
            <a:endParaRPr lang="en-US" altLang="ko-KR" dirty="0"/>
          </a:p>
          <a:p>
            <a:r>
              <a:rPr lang="en-US" altLang="ko-KR" dirty="0" smtClean="0"/>
              <a:t>before </a:t>
            </a:r>
            <a:r>
              <a:rPr lang="en-US" altLang="ko-KR" dirty="0"/>
              <a:t>delete ON </a:t>
            </a:r>
            <a:r>
              <a:rPr lang="en-US" altLang="ko-KR" dirty="0" err="1"/>
              <a:t>AnaBoard</a:t>
            </a:r>
            <a:endParaRPr lang="en-US" altLang="ko-KR" dirty="0"/>
          </a:p>
          <a:p>
            <a:r>
              <a:rPr lang="en-US" altLang="ko-KR" dirty="0" smtClean="0"/>
              <a:t>FOR </a:t>
            </a:r>
            <a:r>
              <a:rPr lang="en-US" altLang="ko-KR" dirty="0"/>
              <a:t>EACH ROW</a:t>
            </a:r>
          </a:p>
          <a:p>
            <a:r>
              <a:rPr lang="en-US" altLang="ko-KR" dirty="0"/>
              <a:t>BEGIN</a:t>
            </a:r>
          </a:p>
          <a:p>
            <a:r>
              <a:rPr lang="en-US" altLang="ko-KR" dirty="0"/>
              <a:t>    delete </a:t>
            </a:r>
            <a:r>
              <a:rPr lang="en-US" altLang="ko-KR" dirty="0" err="1"/>
              <a:t>AnaBoard_rep</a:t>
            </a:r>
            <a:endParaRPr lang="en-US" altLang="ko-KR" dirty="0"/>
          </a:p>
          <a:p>
            <a:r>
              <a:rPr lang="en-US" altLang="ko-KR" dirty="0"/>
              <a:t>    where no = :old.no;</a:t>
            </a:r>
          </a:p>
          <a:p>
            <a:r>
              <a:rPr lang="en-US" altLang="ko-KR" dirty="0"/>
              <a:t>END;</a:t>
            </a:r>
          </a:p>
          <a:p>
            <a:r>
              <a:rPr lang="en-US" altLang="ko-KR" dirty="0" smtClean="0"/>
              <a:t>/</a:t>
            </a:r>
            <a:endParaRPr lang="en-US" altLang="ko-KR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10"/>
          <a:stretch/>
        </p:blipFill>
        <p:spPr bwMode="auto">
          <a:xfrm>
            <a:off x="2325080" y="2467807"/>
            <a:ext cx="3006504" cy="86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476725" y="4925861"/>
            <a:ext cx="483325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create or replace TRIGGER </a:t>
            </a:r>
            <a:r>
              <a:rPr lang="en-US" altLang="ko-KR" dirty="0" err="1"/>
              <a:t>delete_rorn_tr</a:t>
            </a:r>
            <a:endParaRPr lang="en-US" altLang="ko-KR" dirty="0"/>
          </a:p>
          <a:p>
            <a:r>
              <a:rPr lang="en-US" altLang="ko-KR" dirty="0"/>
              <a:t>before delete ON </a:t>
            </a:r>
            <a:r>
              <a:rPr lang="en-US" altLang="ko-KR" dirty="0" err="1"/>
              <a:t>AnaBoard</a:t>
            </a:r>
            <a:endParaRPr lang="en-US" altLang="ko-KR" dirty="0"/>
          </a:p>
          <a:p>
            <a:r>
              <a:rPr lang="en-US" altLang="ko-KR" dirty="0"/>
              <a:t>FOR EACH ROW</a:t>
            </a:r>
          </a:p>
          <a:p>
            <a:r>
              <a:rPr lang="en-US" altLang="ko-KR" dirty="0"/>
              <a:t>BEGIN</a:t>
            </a:r>
          </a:p>
          <a:p>
            <a:r>
              <a:rPr lang="en-US" altLang="ko-KR" dirty="0"/>
              <a:t>    delete </a:t>
            </a:r>
            <a:r>
              <a:rPr lang="en-US" altLang="ko-KR" dirty="0" err="1"/>
              <a:t>rorn</a:t>
            </a:r>
            <a:endParaRPr lang="en-US" altLang="ko-KR" dirty="0"/>
          </a:p>
          <a:p>
            <a:r>
              <a:rPr lang="en-US" altLang="ko-KR" dirty="0"/>
              <a:t>    where no = :old.no;</a:t>
            </a:r>
          </a:p>
          <a:p>
            <a:r>
              <a:rPr lang="en-US" altLang="ko-KR" dirty="0"/>
              <a:t>END;</a:t>
            </a:r>
          </a:p>
          <a:p>
            <a:r>
              <a:rPr lang="en-US" altLang="ko-KR" dirty="0"/>
              <a:t>/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081" y="1214211"/>
            <a:ext cx="3006504" cy="106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859085" cy="461665"/>
            <a:chOff x="-13148" y="1258286"/>
            <a:chExt cx="1859085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59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 </a:t>
              </a: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91495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 txBox="1">
            <a:spLocks noGrp="1"/>
          </p:cNvSpPr>
          <p:nvPr>
            <p:ph type="title"/>
          </p:nvPr>
        </p:nvSpPr>
        <p:spPr>
          <a:xfrm>
            <a:off x="311785" y="173680"/>
            <a:ext cx="5500673" cy="5632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1007745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400" b="1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  <a:latin typeface="나눔바른고딕" charset="0"/>
                <a:ea typeface="나눔바른고딕" charset="0"/>
                <a:cs typeface="+mj-cs"/>
              </a:rPr>
              <a:t>뉴스 DATA </a:t>
            </a:r>
            <a:r>
              <a:rPr lang="en-US" altLang="ko-KR" sz="3400" b="1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  <a:latin typeface="나눔바른고딕" charset="0"/>
                <a:ea typeface="나눔바른고딕" charset="0"/>
                <a:cs typeface="+mj-cs"/>
              </a:rPr>
              <a:t>(</a:t>
            </a:r>
            <a:r>
              <a:rPr lang="ko-KR" altLang="en-US" sz="3400" b="1" spc="-105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  <a:latin typeface="나눔바른고딕" charset="0"/>
                <a:ea typeface="나눔바른고딕" charset="0"/>
                <a:cs typeface="+mj-cs"/>
              </a:rPr>
              <a:t>비정규형</a:t>
            </a:r>
            <a:r>
              <a:rPr lang="ko-KR" altLang="en-US" sz="3400" b="1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  <a:latin typeface="나눔바른고딕" charset="0"/>
                <a:ea typeface="나눔바른고딕" charset="0"/>
                <a:cs typeface="+mj-cs"/>
              </a:rPr>
              <a:t> 데이터</a:t>
            </a:r>
            <a:r>
              <a:rPr lang="en-US" altLang="ko-KR" sz="3400" b="1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  <a:latin typeface="나눔바른고딕" charset="0"/>
                <a:ea typeface="나눔바른고딕" charset="0"/>
                <a:cs typeface="+mj-cs"/>
              </a:rPr>
              <a:t>)</a:t>
            </a:r>
            <a:endParaRPr lang="ko-KR" altLang="en-US" sz="3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16FB8"/>
              </a:solidFill>
              <a:latin typeface="나눔바른고딕" charset="0"/>
              <a:ea typeface="나눔바른고딕" charset="0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3335" y="1296035"/>
            <a:ext cx="309245" cy="635"/>
          </a:xfrm>
          <a:prstGeom prst="line">
            <a:avLst/>
          </a:prstGeom>
          <a:ln w="6350" cap="flat" cmpd="sng">
            <a:solidFill>
              <a:srgbClr val="446684">
                <a:alpha val="100000"/>
              </a:srgbClr>
            </a:solidFill>
            <a:prstDash val="soli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 txBox="1">
            <a:spLocks/>
          </p:cNvSpPr>
          <p:nvPr/>
        </p:nvSpPr>
        <p:spPr>
          <a:xfrm>
            <a:off x="392430" y="1057910"/>
            <a:ext cx="81153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뉴스 데이터:  파이썬 BeautifulSoup으로 네이버 뉴스 크롤링</a:t>
            </a: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  <p:pic>
        <p:nvPicPr>
          <p:cNvPr id="13" name="그림 12" descr="C:/Users/hong/AppData/Roaming/PolarisOffice/ETemp/4512_7123728/fImage1513563057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" y="1588770"/>
            <a:ext cx="10297160" cy="2639060"/>
          </a:xfrm>
          <a:prstGeom prst="rect">
            <a:avLst/>
          </a:prstGeom>
          <a:noFill/>
        </p:spPr>
      </p:pic>
      <p:sp>
        <p:nvSpPr>
          <p:cNvPr id="14" name="제목 13"/>
          <p:cNvSpPr txBox="1">
            <a:spLocks/>
          </p:cNvSpPr>
          <p:nvPr/>
        </p:nvSpPr>
        <p:spPr>
          <a:xfrm>
            <a:off x="520700" y="4802505"/>
            <a:ext cx="926147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오늘날짜의 뉴스와 5페이지씩을 parameter로 전달하여 함수 호출</a:t>
            </a: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1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title"/>
          </p:nvPr>
        </p:nvSpPr>
        <p:spPr>
          <a:xfrm>
            <a:off x="311785" y="173680"/>
            <a:ext cx="5500673" cy="5632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defTabSz="1007745">
              <a:spcBef>
                <a:spcPts val="0"/>
              </a:spcBef>
            </a:pPr>
            <a:r>
              <a:rPr lang="ko-KR" altLang="en-US" sz="3400" b="1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  <a:latin typeface="나눔바른고딕" charset="0"/>
                <a:ea typeface="나눔바른고딕" charset="0"/>
                <a:cs typeface="+mj-cs"/>
              </a:rPr>
              <a:t>뉴스 DATA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(</a:t>
            </a:r>
            <a:r>
              <a:rPr lang="ko-KR" altLang="en-US" spc="-105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비정규형</a:t>
            </a:r>
            <a:r>
              <a:rPr lang="ko-KR" altLang="en-US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데이터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)</a:t>
            </a:r>
            <a:endParaRPr lang="ko-KR" altLang="en-US" sz="3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16FB8"/>
              </a:solidFill>
              <a:latin typeface="나눔바른고딕" charset="0"/>
              <a:ea typeface="나눔바른고딕" charset="0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3335" y="1296035"/>
            <a:ext cx="309245" cy="635"/>
          </a:xfrm>
          <a:prstGeom prst="line">
            <a:avLst/>
          </a:prstGeom>
          <a:ln w="6350" cap="flat" cmpd="sng">
            <a:solidFill>
              <a:srgbClr val="446684">
                <a:alpha val="100000"/>
              </a:srgbClr>
            </a:solidFill>
            <a:prstDash val="soli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 txBox="1">
            <a:spLocks/>
          </p:cNvSpPr>
          <p:nvPr/>
        </p:nvSpPr>
        <p:spPr>
          <a:xfrm>
            <a:off x="1421765" y="5882640"/>
            <a:ext cx="6179185" cy="1220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뉴스 리스트: 파이썬 BeautifulSoup으로 크롤링하여 json 저장 -&gt; Java에 DB저장후 처리</a:t>
            </a: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(많이 본 뉴스, 인기키워드)</a:t>
            </a: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  <p:pic>
        <p:nvPicPr>
          <p:cNvPr id="13" name="그림 12" descr="C:/Users/hong/AppData/Roaming/PolarisOffice/ETemp/4512_7123728/fImage3311563293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9"/>
          <a:stretch>
            <a:fillRect/>
          </a:stretch>
        </p:blipFill>
        <p:spPr>
          <a:xfrm>
            <a:off x="197485" y="1441450"/>
            <a:ext cx="7660005" cy="5913120"/>
          </a:xfrm>
          <a:prstGeom prst="rect">
            <a:avLst/>
          </a:prstGeom>
          <a:noFill/>
        </p:spPr>
      </p:pic>
      <p:sp>
        <p:nvSpPr>
          <p:cNvPr id="14" name="제목 13"/>
          <p:cNvSpPr txBox="1">
            <a:spLocks/>
          </p:cNvSpPr>
          <p:nvPr/>
        </p:nvSpPr>
        <p:spPr>
          <a:xfrm>
            <a:off x="5147310" y="3547110"/>
            <a:ext cx="5305425" cy="20231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geturl함수 호출하여 각 뉴스의 url 받기 -&gt; </a:t>
            </a: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 url접속하여</a:t>
            </a: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기사제목, 언론사, 내용 등 크롤링</a:t>
            </a: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  <p:sp>
        <p:nvSpPr>
          <p:cNvPr id="15" name="제목 14"/>
          <p:cNvSpPr txBox="1">
            <a:spLocks/>
          </p:cNvSpPr>
          <p:nvPr/>
        </p:nvSpPr>
        <p:spPr>
          <a:xfrm>
            <a:off x="392430" y="1057910"/>
            <a:ext cx="81153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뉴스 데이터:  파이썬 BeautifulSoup으로 네이버 뉴스 크롤링</a:t>
            </a: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 txBox="1">
            <a:spLocks noGrp="1"/>
          </p:cNvSpPr>
          <p:nvPr>
            <p:ph type="title"/>
          </p:nvPr>
        </p:nvSpPr>
        <p:spPr>
          <a:xfrm>
            <a:off x="311785" y="173680"/>
            <a:ext cx="5500673" cy="5632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defTabSz="1007745">
              <a:spcBef>
                <a:spcPts val="0"/>
              </a:spcBef>
            </a:pPr>
            <a:r>
              <a:rPr lang="ko-KR" altLang="en-US" sz="3400" b="1" spc="-105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16FB8"/>
                </a:solidFill>
                <a:latin typeface="나눔바른고딕" charset="0"/>
                <a:ea typeface="나눔바른고딕" charset="0"/>
                <a:cs typeface="+mj-cs"/>
              </a:rPr>
              <a:t>뉴스 DATA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(</a:t>
            </a:r>
            <a:r>
              <a:rPr lang="ko-KR" altLang="en-US" spc="-105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비정규형</a:t>
            </a:r>
            <a:r>
              <a:rPr lang="ko-KR" altLang="en-US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데이터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)</a:t>
            </a:r>
            <a:endParaRPr lang="ko-KR" altLang="en-US" sz="3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16FB8"/>
              </a:solidFill>
              <a:latin typeface="나눔바른고딕" charset="0"/>
              <a:ea typeface="나눔바른고딕" charset="0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3335" y="1296035"/>
            <a:ext cx="309245" cy="635"/>
          </a:xfrm>
          <a:prstGeom prst="line">
            <a:avLst/>
          </a:prstGeom>
          <a:ln w="6350" cap="flat" cmpd="sng">
            <a:solidFill>
              <a:srgbClr val="446684">
                <a:alpha val="100000"/>
              </a:srgbClr>
            </a:solidFill>
            <a:prstDash val="soli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 txBox="1">
            <a:spLocks/>
          </p:cNvSpPr>
          <p:nvPr/>
        </p:nvSpPr>
        <p:spPr>
          <a:xfrm>
            <a:off x="1421765" y="5882640"/>
            <a:ext cx="617918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  <p:pic>
        <p:nvPicPr>
          <p:cNvPr id="13" name="그림 12" descr="C:/Users/hong/AppData/Roaming/PolarisOffice/ETemp/4512_7123728/fImage3975463389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440"/>
            <a:ext cx="10692765" cy="3820795"/>
          </a:xfrm>
          <a:prstGeom prst="rect">
            <a:avLst/>
          </a:prstGeom>
          <a:noFill/>
        </p:spPr>
      </p:pic>
      <p:sp>
        <p:nvSpPr>
          <p:cNvPr id="14" name="제목 13"/>
          <p:cNvSpPr txBox="1">
            <a:spLocks/>
          </p:cNvSpPr>
          <p:nvPr/>
        </p:nvSpPr>
        <p:spPr>
          <a:xfrm>
            <a:off x="392430" y="1057910"/>
            <a:ext cx="81153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뉴스 데이터:  파이썬 BeautifulSoup으로 네이버 뉴스 크롤링</a:t>
            </a: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  <p:sp>
        <p:nvSpPr>
          <p:cNvPr id="15" name="제목 14"/>
          <p:cNvSpPr txBox="1">
            <a:spLocks/>
          </p:cNvSpPr>
          <p:nvPr/>
        </p:nvSpPr>
        <p:spPr>
          <a:xfrm>
            <a:off x="1814195" y="5879465"/>
            <a:ext cx="7496175" cy="20231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뉴스 내용, 언론사명은 소스 통째로 크롤링하여 </a:t>
            </a: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JSP에서 화면에 보여줄때 사진이 보여질 수 있도록 함.</a:t>
            </a: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JSON으로 저장</a:t>
            </a: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400">
              <a:latin typeface="나눔바른고딕" charset="0"/>
              <a:ea typeface="나눔바른고딕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497980" cy="563231"/>
          </a:xfrm>
        </p:spPr>
        <p:txBody>
          <a:bodyPr/>
          <a:lstStyle/>
          <a:p>
            <a:r>
              <a:rPr lang="ko-KR" altLang="en-US" dirty="0" smtClean="0"/>
              <a:t>주식 </a:t>
            </a:r>
            <a:r>
              <a:rPr lang="en-US" altLang="ko-KR" dirty="0" smtClean="0"/>
              <a:t>DATA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(</a:t>
            </a:r>
            <a:r>
              <a:rPr lang="ko-KR" altLang="en-US" spc="-105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비정규형</a:t>
            </a:r>
            <a:r>
              <a:rPr lang="ko-KR" altLang="en-US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데이터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4382211" cy="461665"/>
            <a:chOff x="-13148" y="1258286"/>
            <a:chExt cx="4382211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9821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LSTM(Machine Learning)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5" y="2229862"/>
            <a:ext cx="50196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90212" y="5454507"/>
            <a:ext cx="91098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/>
              <a:t>종목코드로 </a:t>
            </a:r>
            <a:r>
              <a:rPr lang="en-US" altLang="ko-KR" sz="2000" dirty="0" smtClean="0"/>
              <a:t>2010</a:t>
            </a:r>
            <a:r>
              <a:rPr lang="ko-KR" altLang="en-US" sz="2000" dirty="0" smtClean="0"/>
              <a:t>년부터 주식 데이터를 가져온다</a:t>
            </a:r>
            <a:r>
              <a:rPr lang="en-US" altLang="ko-KR" sz="2000" dirty="0" smtClean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/>
              <a:t>이 중 시가</a:t>
            </a:r>
            <a:r>
              <a:rPr lang="en-US" altLang="ko-KR" sz="2000" dirty="0" smtClean="0"/>
              <a:t>(Open), </a:t>
            </a:r>
            <a:r>
              <a:rPr lang="ko-KR" altLang="en-US" sz="2000" dirty="0" smtClean="0"/>
              <a:t>상한가</a:t>
            </a:r>
            <a:r>
              <a:rPr lang="en-US" altLang="ko-KR" sz="2000" dirty="0" smtClean="0"/>
              <a:t>(High), </a:t>
            </a:r>
            <a:r>
              <a:rPr lang="ko-KR" altLang="en-US" sz="2000" dirty="0" smtClean="0"/>
              <a:t>하한가</a:t>
            </a:r>
            <a:r>
              <a:rPr lang="en-US" altLang="ko-KR" sz="2000" dirty="0" smtClean="0"/>
              <a:t>(Low), </a:t>
            </a:r>
            <a:r>
              <a:rPr lang="ko-KR" altLang="en-US" sz="2000" dirty="0" smtClean="0"/>
              <a:t>종가</a:t>
            </a:r>
            <a:r>
              <a:rPr lang="en-US" altLang="ko-KR" sz="2000" dirty="0" smtClean="0"/>
              <a:t>(Close) </a:t>
            </a:r>
            <a:r>
              <a:rPr lang="ko-KR" altLang="en-US" sz="2000" dirty="0" smtClean="0"/>
              <a:t>네 값을 통해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다음 종가</a:t>
            </a:r>
            <a:r>
              <a:rPr lang="en-US" altLang="ko-KR" sz="2000" dirty="0" smtClean="0"/>
              <a:t>(Close)</a:t>
            </a:r>
            <a:r>
              <a:rPr lang="ko-KR" altLang="en-US" sz="2000" dirty="0" smtClean="0"/>
              <a:t>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예측 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이를 위해 </a:t>
            </a:r>
            <a:r>
              <a:rPr lang="en-US" altLang="ko-KR" sz="2000" dirty="0" smtClean="0"/>
              <a:t>Date reset </a:t>
            </a:r>
            <a:r>
              <a:rPr lang="ko-KR" altLang="en-US" sz="2000" dirty="0" smtClean="0"/>
              <a:t>인덱스 후 </a:t>
            </a:r>
            <a:r>
              <a:rPr lang="en-US" altLang="ko-KR" sz="2000" dirty="0" err="1" smtClean="0"/>
              <a:t>Date,Change</a:t>
            </a:r>
            <a:r>
              <a:rPr lang="en-US" altLang="ko-KR" sz="2000" dirty="0" smtClean="0"/>
              <a:t> Drop</a:t>
            </a:r>
            <a:endParaRPr lang="ko-KR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114" y="2772787"/>
            <a:ext cx="30670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3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 smtClean="0"/>
              <a:t>요구사항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873785" cy="461665"/>
            <a:chOff x="-13148" y="1258286"/>
            <a:chExt cx="2873785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xmlns="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4737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+mn-ea"/>
                  <a:ea typeface="+mn-ea"/>
                </a:rPr>
                <a:t>개발 내용 및 범위</a:t>
              </a:r>
              <a:endParaRPr lang="ko-KR" altLang="en-US" sz="2400" spc="-150" dirty="0">
                <a:latin typeface="+mn-ea"/>
                <a:ea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606F871C-B2B0-4C71-BAD3-F681BAF4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120967"/>
              </p:ext>
            </p:extLst>
          </p:nvPr>
        </p:nvGraphicFramePr>
        <p:xfrm>
          <a:off x="276064" y="2306983"/>
          <a:ext cx="10122706" cy="50920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88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8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4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013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892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5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No.</a:t>
                      </a:r>
                      <a:endParaRPr lang="ko-KR" altLang="en-US" sz="11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1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분류</a:t>
                      </a:r>
                      <a:endParaRPr lang="ko-KR" altLang="en-US" sz="11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1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1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1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개발 내용</a:t>
                      </a:r>
                      <a:endParaRPr lang="ko-KR" altLang="en-US" sz="11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1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미 개발 내용</a:t>
                      </a:r>
                      <a:endParaRPr lang="ko-KR" altLang="en-US" sz="11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/>
                </a:tc>
              </a:tr>
              <a:tr h="550018">
                <a:tc>
                  <a:txBody>
                    <a:bodyPr/>
                    <a:lstStyle/>
                    <a:p>
                      <a:pPr marL="0" indent="0" algn="ctr" defTabSz="1007943" rtl="0" eaLnBrk="1" latinLnBrk="0" hangingPunct="1">
                        <a:spcBef>
                          <a:spcPts val="200"/>
                        </a:spcBef>
                        <a:buFont typeface="+mj-lt"/>
                        <a:buNone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b="0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0" indent="0" algn="ctr" defTabSz="1007943" rtl="0" eaLnBrk="1" latinLnBrk="0" hangingPunct="1">
                        <a:spcBef>
                          <a:spcPts val="200"/>
                        </a:spcBef>
                        <a:buFont typeface="+mj-lt"/>
                        <a:buNone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회원관리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로그인 로그아웃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회원가입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로그인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로그아웃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회원가입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아이디 찾기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,&amp;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비밀번호 찾기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이메일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발송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관리자 회원관리 페이지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2084">
                <a:tc>
                  <a:txBody>
                    <a:bodyPr/>
                    <a:lstStyle/>
                    <a:p>
                      <a:pPr marL="0" indent="0" algn="ctr" defTabSz="1007943" rtl="0" eaLnBrk="1" latinLnBrk="0" hangingPunct="1">
                        <a:spcBef>
                          <a:spcPts val="200"/>
                        </a:spcBef>
                        <a:buFont typeface="+mj-lt"/>
                        <a:buNone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b="0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0" indent="0" algn="ctr" defTabSz="1007943" rtl="0" eaLnBrk="1" latinLnBrk="0" hangingPunct="1">
                        <a:spcBef>
                          <a:spcPts val="200"/>
                        </a:spcBef>
                        <a:buFont typeface="+mj-lt"/>
                        <a:buNone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주식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주가 정보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증시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시장지표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한국금융거래소 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API, NAVER, Yahoo Finance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웹 </a:t>
                      </a: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크롤링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활용 주가정보 데이터 받아 시가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종가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고가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저가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호가 등의 데이터 출력 및 시각화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네이버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및 다음 금융 홈페이지 </a:t>
                      </a: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크롤링을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통해 </a:t>
                      </a:r>
                      <a:r>
                        <a:rPr lang="en-US" altLang="ko-KR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kospi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kosdaq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환율 </a:t>
                      </a: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크롤링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후 시각화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모의투자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70419">
                <a:tc>
                  <a:txBody>
                    <a:bodyPr/>
                    <a:lstStyle/>
                    <a:p>
                      <a:pPr marL="0" indent="0" algn="ctr" defTabSz="1007943" rtl="0" eaLnBrk="1" latinLnBrk="0" hangingPunct="1">
                        <a:spcBef>
                          <a:spcPts val="200"/>
                        </a:spcBef>
                        <a:buFont typeface="+mj-lt"/>
                        <a:buNone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b="0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0" indent="0" algn="ctr" defTabSz="1007943" rtl="0" eaLnBrk="1" latinLnBrk="0" hangingPunct="1">
                        <a:spcBef>
                          <a:spcPts val="200"/>
                        </a:spcBef>
                        <a:buFont typeface="+mj-lt"/>
                        <a:buNone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가상화폐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실시간 가상화폐 시세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일별 변동 가격 그래프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가상화폐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거래 사이트 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‘</a:t>
                      </a: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빗썸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’ </a:t>
                      </a:r>
                      <a:r>
                        <a:rPr lang="en-US" altLang="ko-KR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api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활용  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시간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가상화폐 별 시가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종가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최고가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최저가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등락률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등락가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출력 기능 </a:t>
                      </a: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2013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년 부터 업데이트 날짜까지 일별 시가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종가 변동 그래프 출력 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자동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실시간 업데이트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전체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가상화폐 데이터 업데이트 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등락가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등락률 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: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상승 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/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하락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표시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9372">
                <a:tc>
                  <a:txBody>
                    <a:bodyPr/>
                    <a:lstStyle/>
                    <a:p>
                      <a:pPr marL="0" indent="0" algn="ctr" defTabSz="1007943" rtl="0" eaLnBrk="1" latinLnBrk="0" hangingPunct="1">
                        <a:spcBef>
                          <a:spcPts val="200"/>
                        </a:spcBef>
                        <a:buFont typeface="+mj-lt"/>
                        <a:buNone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b="0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0" indent="0" algn="ctr" defTabSz="1007943" rtl="0" eaLnBrk="1" latinLnBrk="0" hangingPunct="1">
                        <a:spcBef>
                          <a:spcPts val="200"/>
                        </a:spcBef>
                        <a:buFont typeface="+mj-lt"/>
                        <a:buNone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뉴스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금융 관련 뉴스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많이 본 뉴스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금융 관련 뉴스 </a:t>
                      </a: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네이버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크롤링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후 제목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내용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신문사 연결 및 상세보기</a:t>
                      </a:r>
                      <a:endParaRPr lang="en-US" altLang="ko-KR" sz="1200" b="0" kern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클릭 횟수</a:t>
                      </a: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검색 횟수 기반으로 많이 본 뉴스 추출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뉴스 실시간 업데이트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0186">
                <a:tc>
                  <a:txBody>
                    <a:bodyPr/>
                    <a:lstStyle/>
                    <a:p>
                      <a:pPr marL="0" indent="0" algn="ctr" defTabSz="1007943" rtl="0" eaLnBrk="1" latinLnBrk="0" hangingPunct="1">
                        <a:spcBef>
                          <a:spcPts val="200"/>
                        </a:spcBef>
                        <a:buFont typeface="+mj-lt"/>
                        <a:buNone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b="0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분석 게시판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latinLnBrk="0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일반 게시판</a:t>
                      </a:r>
                      <a:endParaRPr lang="en-US" altLang="ko-KR" sz="12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  <a:p>
                      <a:pPr marL="342900" indent="-342900" algn="l" latinLnBrk="0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텍스트 </a:t>
                      </a:r>
                      <a:r>
                        <a:rPr lang="ko-KR" altLang="en-US" sz="12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마이닝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 시각화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latinLnBrk="0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일반게시판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목록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쓰기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보기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수정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추천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댓글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추가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수정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검색</a:t>
                      </a:r>
                      <a:endParaRPr lang="en-US" altLang="ko-KR" sz="12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j-ea"/>
                        <a:ea typeface="+mj-ea"/>
                      </a:endParaRPr>
                    </a:p>
                    <a:p>
                      <a:pPr marL="342900" marR="0" indent="-34290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단어 </a:t>
                      </a:r>
                      <a:r>
                        <a:rPr lang="ko-KR" altLang="en-US" sz="12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형태소 분석 및 시각화</a:t>
                      </a:r>
                      <a:endParaRPr lang="ko-KR" altLang="en-US" sz="12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+mj-ea"/>
                        <a:ea typeface="+mj-ea"/>
                      </a:endParaRPr>
                    </a:p>
                  </a:txBody>
                  <a:tcPr marL="93135" marR="93135" marT="46568" marB="46568" anchor="ctr"/>
                </a:tc>
                <a:tc>
                  <a:txBody>
                    <a:bodyPr/>
                    <a:lstStyle/>
                    <a:p>
                      <a:pPr marL="342900" indent="-342900" algn="l" defTabSz="1007943" rtl="0" eaLnBrk="1" latinLnBrk="0" hangingPunct="1">
                        <a:spcBef>
                          <a:spcPts val="200"/>
                        </a:spcBef>
                        <a:buFont typeface="+mj-lt"/>
                        <a:buAutoNum type="arabicPeriod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Tree Map</a:t>
                      </a:r>
                      <a:r>
                        <a:rPr lang="ko-KR" altLang="en-US" sz="1200" b="0" kern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단어 클릭 시 관련 게시 글 리스트 출력</a:t>
                      </a:r>
                      <a:endParaRPr lang="ko-KR" altLang="en-US" sz="1200" b="0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3135" marR="93135" marT="46568" marB="46568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95457" y="1542483"/>
            <a:ext cx="10092727" cy="764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b="1" dirty="0" smtClean="0">
                <a:latin typeface="+mn-ea"/>
              </a:rPr>
              <a:t>&lt;</a:t>
            </a:r>
            <a:r>
              <a:rPr lang="ko-KR" altLang="en-US" sz="2000" b="1" dirty="0" smtClean="0">
                <a:latin typeface="+mn-ea"/>
              </a:rPr>
              <a:t>공통 </a:t>
            </a:r>
            <a:r>
              <a:rPr lang="ko-KR" altLang="en-US" sz="2000" b="1" dirty="0" smtClean="0">
                <a:latin typeface="+mn-ea"/>
              </a:rPr>
              <a:t>모듈</a:t>
            </a:r>
            <a:r>
              <a:rPr lang="en-US" altLang="ko-KR" sz="2000" b="1" dirty="0" smtClean="0">
                <a:latin typeface="+mn-ea"/>
              </a:rPr>
              <a:t>&gt;</a:t>
            </a:r>
            <a:endParaRPr lang="en-US" altLang="ko-KR" sz="2000" b="1" dirty="0" smtClean="0">
              <a:latin typeface="+mn-ea"/>
            </a:endParaRPr>
          </a:p>
          <a:p>
            <a:r>
              <a:rPr lang="en-US" altLang="ko-KR" sz="2000" b="1" dirty="0" smtClean="0">
                <a:latin typeface="+mn-ea"/>
              </a:rPr>
              <a:t>Filter, Interceptor, </a:t>
            </a:r>
            <a:r>
              <a:rPr lang="en-US" altLang="ko-KR" sz="2000" b="1" dirty="0" err="1" smtClean="0">
                <a:latin typeface="+mn-ea"/>
              </a:rPr>
              <a:t>Sitemesh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한글</a:t>
            </a:r>
            <a:r>
              <a:rPr lang="en-US" altLang="ko-KR" sz="2000" b="1" dirty="0" smtClean="0">
                <a:latin typeface="+mn-ea"/>
              </a:rPr>
              <a:t>(UTF-8) </a:t>
            </a:r>
            <a:r>
              <a:rPr lang="ko-KR" altLang="en-US" sz="2000" b="1" dirty="0" smtClean="0">
                <a:latin typeface="+mn-ea"/>
              </a:rPr>
              <a:t>처리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en-US" altLang="ko-KR" sz="2000" b="1" dirty="0" err="1" smtClean="0">
                <a:latin typeface="+mn-ea"/>
              </a:rPr>
              <a:t>PageObject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2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497980" cy="563231"/>
          </a:xfrm>
        </p:spPr>
        <p:txBody>
          <a:bodyPr/>
          <a:lstStyle/>
          <a:p>
            <a:r>
              <a:rPr lang="ko-KR" altLang="en-US" dirty="0"/>
              <a:t>주식 </a:t>
            </a:r>
            <a:r>
              <a:rPr lang="en-US" altLang="ko-KR" dirty="0"/>
              <a:t>DATA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(</a:t>
            </a:r>
            <a:r>
              <a:rPr lang="ko-KR" altLang="en-US" spc="-105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비정규형</a:t>
            </a:r>
            <a:r>
              <a:rPr lang="ko-KR" altLang="en-US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데이터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4382211" cy="461665"/>
            <a:chOff x="-13148" y="1258286"/>
            <a:chExt cx="4382211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9821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LSTM(Machine Learning)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59801" y="4609380"/>
            <a:ext cx="97706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/>
              <a:t>각 데이터가 가진 특성의 스케일이 심하게 </a:t>
            </a:r>
            <a:r>
              <a:rPr lang="ko-KR" altLang="en-US" sz="2000" dirty="0" err="1" smtClean="0"/>
              <a:t>차이나면</a:t>
            </a:r>
            <a:r>
              <a:rPr lang="ko-KR" altLang="en-US" sz="2000" dirty="0" smtClean="0"/>
              <a:t> 데이터 분포 그래프가 삐뚤어져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학습이 정확하지 않게 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그 손실을 막기 위해 </a:t>
            </a:r>
            <a:r>
              <a:rPr lang="en-US" altLang="ko-KR" sz="2000" dirty="0" smtClean="0"/>
              <a:t>Data </a:t>
            </a:r>
            <a:r>
              <a:rPr lang="en-US" altLang="ko-KR" sz="2000" dirty="0" err="1" smtClean="0"/>
              <a:t>Normarlization</a:t>
            </a:r>
            <a:r>
              <a:rPr lang="ko-KR" altLang="en-US" sz="2000" dirty="0" smtClean="0"/>
              <a:t>을 진행한다</a:t>
            </a:r>
            <a:r>
              <a:rPr lang="en-US" altLang="ko-KR" sz="2000" dirty="0" smtClean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Min – Max scaling (</a:t>
            </a:r>
            <a:r>
              <a:rPr lang="ko-KR" altLang="en-US" sz="2000" dirty="0" smtClean="0"/>
              <a:t>최솟값을 </a:t>
            </a:r>
            <a:r>
              <a:rPr lang="en-US" altLang="ko-KR" sz="2000" dirty="0" smtClean="0"/>
              <a:t>0 ~ </a:t>
            </a:r>
            <a:r>
              <a:rPr lang="ko-KR" altLang="en-US" sz="2000" dirty="0" smtClean="0"/>
              <a:t>최댓값을 </a:t>
            </a:r>
            <a:r>
              <a:rPr lang="en-US" altLang="ko-KR" sz="2000" dirty="0" smtClean="0"/>
              <a:t>1)</a:t>
            </a:r>
            <a:r>
              <a:rPr lang="ko-KR" altLang="en-US" sz="2000" dirty="0" smtClean="0"/>
              <a:t> 정규화 진행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04"/>
          <a:stretch/>
        </p:blipFill>
        <p:spPr bwMode="auto">
          <a:xfrm>
            <a:off x="3411538" y="2145577"/>
            <a:ext cx="3867150" cy="149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2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497980" cy="563231"/>
          </a:xfrm>
        </p:spPr>
        <p:txBody>
          <a:bodyPr/>
          <a:lstStyle/>
          <a:p>
            <a:r>
              <a:rPr lang="ko-KR" altLang="en-US" dirty="0"/>
              <a:t>주식 </a:t>
            </a:r>
            <a:r>
              <a:rPr lang="en-US" altLang="ko-KR" dirty="0"/>
              <a:t>DATA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(</a:t>
            </a:r>
            <a:r>
              <a:rPr lang="ko-KR" altLang="en-US" spc="-105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비정규형</a:t>
            </a:r>
            <a:r>
              <a:rPr lang="ko-KR" altLang="en-US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데이터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4382211" cy="461665"/>
            <a:chOff x="-13148" y="1258286"/>
            <a:chExt cx="4382211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9821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LSTM(Machine Learning)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46035" y="5317266"/>
            <a:ext cx="9180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/>
              <a:t>학습 중 데이터 출력 </a:t>
            </a:r>
            <a:r>
              <a:rPr lang="en-US" altLang="ko-KR" sz="2000" dirty="0" smtClean="0"/>
              <a:t>: Train data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Test Data </a:t>
            </a:r>
            <a:r>
              <a:rPr lang="ko-KR" altLang="en-US" sz="2000" dirty="0" err="1" smtClean="0"/>
              <a:t>오답률이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줄고 있는 것을 볼 수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126098"/>
            <a:ext cx="89630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5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497980" cy="563231"/>
          </a:xfrm>
        </p:spPr>
        <p:txBody>
          <a:bodyPr/>
          <a:lstStyle/>
          <a:p>
            <a:r>
              <a:rPr lang="ko-KR" altLang="en-US" dirty="0"/>
              <a:t>주식 </a:t>
            </a:r>
            <a:r>
              <a:rPr lang="en-US" altLang="ko-KR" dirty="0"/>
              <a:t>DATA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(</a:t>
            </a:r>
            <a:r>
              <a:rPr lang="ko-KR" altLang="en-US" spc="-105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비정규형</a:t>
            </a:r>
            <a:r>
              <a:rPr lang="ko-KR" altLang="en-US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데이터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4382211" cy="461665"/>
            <a:chOff x="-13148" y="1258286"/>
            <a:chExt cx="4382211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9821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LSTM(Machine Learning)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94" y="1930410"/>
            <a:ext cx="7748037" cy="400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45979" y="5766891"/>
            <a:ext cx="4198265" cy="12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 smtClean="0"/>
              <a:t>Gold Line : Train Data Error(</a:t>
            </a:r>
            <a:r>
              <a:rPr lang="ko-KR" altLang="en-US" sz="2000" dirty="0" err="1" smtClean="0"/>
              <a:t>오답률</a:t>
            </a:r>
            <a:r>
              <a:rPr lang="en-US" altLang="ko-KR" sz="2000" dirty="0" smtClean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 smtClean="0"/>
              <a:t>Blue Line : Test Data Error(</a:t>
            </a:r>
            <a:r>
              <a:rPr lang="ko-KR" altLang="en-US" sz="2000" dirty="0" err="1" smtClean="0"/>
              <a:t>오답률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93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497980" cy="563231"/>
          </a:xfrm>
        </p:spPr>
        <p:txBody>
          <a:bodyPr/>
          <a:lstStyle/>
          <a:p>
            <a:r>
              <a:rPr lang="ko-KR" altLang="en-US" dirty="0"/>
              <a:t>주식 </a:t>
            </a:r>
            <a:r>
              <a:rPr lang="en-US" altLang="ko-KR" dirty="0"/>
              <a:t>DATA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(</a:t>
            </a:r>
            <a:r>
              <a:rPr lang="ko-KR" altLang="en-US" spc="-105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비정규형</a:t>
            </a:r>
            <a:r>
              <a:rPr lang="ko-KR" altLang="en-US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데이터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4382211" cy="461665"/>
            <a:chOff x="-13148" y="1258286"/>
            <a:chExt cx="4382211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9821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LSTM(Machine Learning)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3" y="1542484"/>
            <a:ext cx="8577006" cy="449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31522" y="6013191"/>
            <a:ext cx="56271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 smtClean="0"/>
              <a:t>Red Line : 2010</a:t>
            </a:r>
            <a:r>
              <a:rPr lang="ko-KR" altLang="en-US" sz="2000" dirty="0" smtClean="0"/>
              <a:t>년부터 주식 종가의 실제 데이터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 smtClean="0"/>
              <a:t>Blue Line : </a:t>
            </a:r>
            <a:r>
              <a:rPr lang="ko-KR" altLang="en-US" sz="2000" dirty="0" smtClean="0"/>
              <a:t>예측 값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33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497980" cy="563231"/>
          </a:xfrm>
        </p:spPr>
        <p:txBody>
          <a:bodyPr/>
          <a:lstStyle/>
          <a:p>
            <a:r>
              <a:rPr lang="ko-KR" altLang="en-US" dirty="0"/>
              <a:t>주식 </a:t>
            </a:r>
            <a:r>
              <a:rPr lang="en-US" altLang="ko-KR" dirty="0"/>
              <a:t>DATA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(</a:t>
            </a:r>
            <a:r>
              <a:rPr lang="ko-KR" altLang="en-US" spc="-105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비정규형</a:t>
            </a:r>
            <a:r>
              <a:rPr lang="ko-KR" altLang="en-US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 데이터</a:t>
            </a:r>
            <a:r>
              <a:rPr lang="en-US" altLang="ko-KR" spc="-105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4382211" cy="461665"/>
            <a:chOff x="-13148" y="1258286"/>
            <a:chExt cx="4382211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9821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LSTM(Machine Learning)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68" y="3595111"/>
            <a:ext cx="28098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13" y="1827213"/>
            <a:ext cx="564832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23516" y="6013191"/>
            <a:ext cx="8491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/>
              <a:t>만들어진 </a:t>
            </a:r>
            <a:r>
              <a:rPr lang="ko-KR" altLang="en-US" sz="2000" dirty="0" err="1" smtClean="0"/>
              <a:t>머신러닝</a:t>
            </a:r>
            <a:r>
              <a:rPr lang="ko-KR" altLang="en-US" sz="2000" dirty="0" smtClean="0"/>
              <a:t> 예측 모델 이용 최근 </a:t>
            </a:r>
            <a:r>
              <a:rPr lang="en-US" altLang="ko-KR" sz="2000" dirty="0" smtClean="0"/>
              <a:t>30</a:t>
            </a:r>
            <a:r>
              <a:rPr lang="ko-KR" altLang="en-US" sz="2000" dirty="0" smtClean="0"/>
              <a:t>일 데이터로 다음 날 종가 예측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/>
              <a:t>추출된 값을 역정규화 후 </a:t>
            </a:r>
            <a:r>
              <a:rPr lang="en-US" altLang="ko-KR" sz="2000" dirty="0" smtClean="0"/>
              <a:t>DB</a:t>
            </a:r>
            <a:r>
              <a:rPr lang="ko-KR" altLang="en-US" sz="2000" dirty="0" smtClean="0"/>
              <a:t>에 저장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94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228500" cy="563231"/>
          </a:xfrm>
        </p:spPr>
        <p:txBody>
          <a:bodyPr/>
          <a:lstStyle/>
          <a:p>
            <a:r>
              <a:rPr lang="ko-KR" altLang="en-US" dirty="0" smtClean="0"/>
              <a:t>가상화폐 </a:t>
            </a:r>
            <a:r>
              <a:rPr lang="en-US" altLang="ko-KR" dirty="0" smtClean="0"/>
              <a:t>DATA(</a:t>
            </a:r>
            <a:r>
              <a:rPr lang="ko-KR" altLang="en-US" dirty="0" err="1" smtClean="0"/>
              <a:t>비정규형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829994"/>
            <a:ext cx="10691813" cy="672968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54846" y="1154243"/>
            <a:ext cx="2578308" cy="94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빗썸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실시간 시세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데이터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776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228500" cy="563231"/>
          </a:xfrm>
        </p:spPr>
        <p:txBody>
          <a:bodyPr/>
          <a:lstStyle/>
          <a:p>
            <a:r>
              <a:rPr lang="ko-KR" altLang="en-US" dirty="0"/>
              <a:t>가상화폐 </a:t>
            </a:r>
            <a:r>
              <a:rPr lang="en-US" altLang="ko-KR" dirty="0"/>
              <a:t>DATA(</a:t>
            </a:r>
            <a:r>
              <a:rPr lang="ko-KR" altLang="en-US" dirty="0" err="1"/>
              <a:t>비정규형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829994"/>
            <a:ext cx="10691813" cy="672968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54846" y="1154243"/>
            <a:ext cx="2578308" cy="94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시각화를 위한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데이터 분리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182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228500" cy="563231"/>
          </a:xfrm>
        </p:spPr>
        <p:txBody>
          <a:bodyPr/>
          <a:lstStyle/>
          <a:p>
            <a:r>
              <a:rPr lang="ko-KR" altLang="en-US" dirty="0"/>
              <a:t>가상화폐 </a:t>
            </a:r>
            <a:r>
              <a:rPr lang="en-US" altLang="ko-KR" dirty="0"/>
              <a:t>DATA(</a:t>
            </a:r>
            <a:r>
              <a:rPr lang="ko-KR" altLang="en-US" dirty="0" err="1"/>
              <a:t>비정규형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829994"/>
            <a:ext cx="10691813" cy="672968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54846" y="1154243"/>
            <a:ext cx="2578308" cy="94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일별 그래프 소스 데이터 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9182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228500" cy="563231"/>
          </a:xfrm>
        </p:spPr>
        <p:txBody>
          <a:bodyPr/>
          <a:lstStyle/>
          <a:p>
            <a:r>
              <a:rPr lang="ko-KR" altLang="en-US" dirty="0"/>
              <a:t>가상화폐 </a:t>
            </a:r>
            <a:r>
              <a:rPr lang="en-US" altLang="ko-KR" dirty="0"/>
              <a:t>DATA(</a:t>
            </a:r>
            <a:r>
              <a:rPr lang="ko-KR" altLang="en-US" dirty="0" err="1"/>
              <a:t>비정규형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829994"/>
            <a:ext cx="10691813" cy="672968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54846" y="1154243"/>
            <a:ext cx="2578308" cy="94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시각화를 위한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데이터 분리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049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6228500" cy="563231"/>
          </a:xfrm>
        </p:spPr>
        <p:txBody>
          <a:bodyPr/>
          <a:lstStyle/>
          <a:p>
            <a:r>
              <a:rPr lang="ko-KR" altLang="en-US" dirty="0"/>
              <a:t>가상화폐 </a:t>
            </a:r>
            <a:r>
              <a:rPr lang="en-US" altLang="ko-KR" dirty="0"/>
              <a:t>DATA(</a:t>
            </a:r>
            <a:r>
              <a:rPr lang="ko-KR" altLang="en-US" dirty="0" err="1"/>
              <a:t>비정규형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829994"/>
            <a:ext cx="10691813" cy="672968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54846" y="1154243"/>
            <a:ext cx="2578308" cy="94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시각화를 위한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데이터 분리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89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88189" cy="563231"/>
          </a:xfrm>
        </p:spPr>
        <p:txBody>
          <a:bodyPr/>
          <a:lstStyle/>
          <a:p>
            <a:r>
              <a:rPr lang="ko-KR" altLang="en-US" dirty="0" smtClean="0"/>
              <a:t>개발 담당자와 역할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65DEB0-463E-4125-900E-48F60F888CB4}"/>
              </a:ext>
            </a:extLst>
          </p:cNvPr>
          <p:cNvGrpSpPr/>
          <p:nvPr/>
        </p:nvGrpSpPr>
        <p:grpSpPr>
          <a:xfrm>
            <a:off x="544894" y="1536245"/>
            <a:ext cx="9602025" cy="1883893"/>
            <a:chOff x="544894" y="3529937"/>
            <a:chExt cx="9602025" cy="188389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07ED8F21-1953-4BB4-ACB8-B871192B67BA}"/>
                </a:ext>
              </a:extLst>
            </p:cNvPr>
            <p:cNvSpPr/>
            <p:nvPr/>
          </p:nvSpPr>
          <p:spPr>
            <a:xfrm>
              <a:off x="8263020" y="3529937"/>
              <a:ext cx="1883899" cy="18838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1E74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정태환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16A40E22-9D5B-4B03-8130-E9007B045598}"/>
                </a:ext>
              </a:extLst>
            </p:cNvPr>
            <p:cNvSpPr/>
            <p:nvPr/>
          </p:nvSpPr>
          <p:spPr>
            <a:xfrm>
              <a:off x="3117602" y="3529937"/>
              <a:ext cx="1883899" cy="18838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1E74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안지혜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25D262DF-2A20-484A-8D8B-908F78B30F15}"/>
                </a:ext>
              </a:extLst>
            </p:cNvPr>
            <p:cNvSpPr/>
            <p:nvPr/>
          </p:nvSpPr>
          <p:spPr>
            <a:xfrm>
              <a:off x="544894" y="3529937"/>
              <a:ext cx="1883899" cy="18838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1E74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강동욱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D6F0243C-8259-4253-8A09-4503E8AADDA0}"/>
                </a:ext>
              </a:extLst>
            </p:cNvPr>
            <p:cNvSpPr/>
            <p:nvPr/>
          </p:nvSpPr>
          <p:spPr>
            <a:xfrm>
              <a:off x="5690310" y="3529937"/>
              <a:ext cx="1883899" cy="18838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1E74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유민아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FB1AC80B-18C7-4267-B233-AADD1E6C5621}"/>
                </a:ext>
              </a:extLst>
            </p:cNvPr>
            <p:cNvCxnSpPr>
              <a:cxnSpLocks/>
            </p:cNvCxnSpPr>
            <p:nvPr/>
          </p:nvCxnSpPr>
          <p:spPr>
            <a:xfrm>
              <a:off x="2593134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A2DACEE3-BFDB-4DB6-9A1F-FF1F73F06CA2}"/>
                </a:ext>
              </a:extLst>
            </p:cNvPr>
            <p:cNvCxnSpPr>
              <a:cxnSpLocks/>
            </p:cNvCxnSpPr>
            <p:nvPr/>
          </p:nvCxnSpPr>
          <p:spPr>
            <a:xfrm>
              <a:off x="5165842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F520A0EB-ACAA-4E8D-9928-FF7647116166}"/>
                </a:ext>
              </a:extLst>
            </p:cNvPr>
            <p:cNvCxnSpPr>
              <a:cxnSpLocks/>
            </p:cNvCxnSpPr>
            <p:nvPr/>
          </p:nvCxnSpPr>
          <p:spPr>
            <a:xfrm>
              <a:off x="7738550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058544" y="3612630"/>
            <a:ext cx="2107298" cy="37025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259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ysClr val="windowText" lastClr="000000"/>
                </a:solidFill>
                <a:latin typeface="+mn-ea"/>
              </a:rPr>
              <a:t>PL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+mn-ea"/>
              </a:rPr>
              <a:t>분석 게시판</a:t>
            </a:r>
            <a:endParaRPr lang="en-US" altLang="ko-KR" dirty="0" smtClean="0">
              <a:solidFill>
                <a:sysClr val="windowText" lastClr="000000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+mn-ea"/>
              </a:rPr>
              <a:t>텍스트 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+mn-ea"/>
              </a:rPr>
              <a:t>마이닝</a:t>
            </a:r>
            <a:r>
              <a:rPr lang="ko-KR" altLang="en-US" dirty="0" smtClean="0">
                <a:solidFill>
                  <a:sysClr val="windowText" lastClr="000000"/>
                </a:solidFill>
                <a:latin typeface="+mn-ea"/>
              </a:rPr>
              <a:t> 시각화</a:t>
            </a:r>
            <a:endParaRPr lang="en-US" altLang="ko-KR" dirty="0" smtClean="0">
              <a:solidFill>
                <a:sysClr val="windowText" lastClr="000000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ko-KR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154218" y="3612630"/>
            <a:ext cx="2107298" cy="37025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259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+mn-ea"/>
              </a:rPr>
              <a:t>팀장</a:t>
            </a:r>
            <a:r>
              <a:rPr lang="en-US" altLang="ko-KR" dirty="0" smtClean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lang="ko-KR" altLang="en-US" dirty="0" smtClean="0">
                <a:solidFill>
                  <a:sysClr val="windowText" lastClr="000000"/>
                </a:solidFill>
                <a:latin typeface="+mn-ea"/>
              </a:rPr>
              <a:t>서기</a:t>
            </a:r>
            <a:endParaRPr lang="en-US" altLang="ko-KR" dirty="0" smtClean="0">
              <a:solidFill>
                <a:sysClr val="windowText" lastClr="000000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가상화폐 실시간 시세 변동 현황 구현</a:t>
            </a: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altLang="ko-KR" dirty="0">
              <a:solidFill>
                <a:sysClr val="windowText" lastClr="000000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가상화폐 별 </a:t>
            </a:r>
            <a:r>
              <a:rPr lang="ko-KR" altLang="en-US" dirty="0" smtClean="0">
                <a:solidFill>
                  <a:sysClr val="windowText" lastClr="000000"/>
                </a:solidFill>
                <a:latin typeface="+mn-ea"/>
              </a:rPr>
              <a:t>분 단위 </a:t>
            </a:r>
            <a:r>
              <a:rPr lang="ko-KR" altLang="en-US" dirty="0">
                <a:solidFill>
                  <a:sysClr val="windowText" lastClr="000000"/>
                </a:solidFill>
                <a:latin typeface="+mn-ea"/>
              </a:rPr>
              <a:t>등락률 시각화 그래프 출력 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ko-KR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98544" y="3612630"/>
            <a:ext cx="2107298" cy="37025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259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PM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뉴스리스트/상세보기</a:t>
            </a:r>
          </a:p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주식 주요 주가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정보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추출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주요국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환율정보 추출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주가정보/환율정보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시각화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3194" y="3612630"/>
            <a:ext cx="2107298" cy="37025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259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DBA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주식 정보/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+mn-ea"/>
              </a:rPr>
            </a:b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상세보기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종목별 재무정보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2010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년 이후 데이터 활용 </a:t>
            </a:r>
            <a:r>
              <a:rPr lang="ko-KR" altLang="en-US" dirty="0" err="1" smtClean="0">
                <a:solidFill>
                  <a:schemeClr val="tx1"/>
                </a:solidFill>
                <a:latin typeface="+mn-ea"/>
              </a:rPr>
              <a:t>머신러닝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+mn-ea"/>
              </a:rPr>
            </a:b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종가예측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회원관리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06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7720896" cy="563231"/>
          </a:xfrm>
        </p:spPr>
        <p:txBody>
          <a:bodyPr/>
          <a:lstStyle/>
          <a:p>
            <a:r>
              <a:rPr lang="ko-KR" altLang="en-US" dirty="0" smtClean="0"/>
              <a:t>투자분석게시판 </a:t>
            </a:r>
            <a:r>
              <a:rPr lang="en-US" altLang="ko-KR" dirty="0"/>
              <a:t>DATA(</a:t>
            </a:r>
            <a:r>
              <a:rPr lang="ko-KR" altLang="en-US" dirty="0" err="1"/>
              <a:t>비정규형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47" y="1742815"/>
            <a:ext cx="87058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8150" y="1002436"/>
            <a:ext cx="53435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게시판에서의 </a:t>
            </a:r>
            <a:r>
              <a:rPr lang="en-US" altLang="ko-KR" dirty="0" smtClean="0"/>
              <a:t>CONTENT </a:t>
            </a:r>
            <a:r>
              <a:rPr lang="ko-KR" altLang="en-US" dirty="0" smtClean="0"/>
              <a:t>형태소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089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7720896" cy="563231"/>
          </a:xfrm>
        </p:spPr>
        <p:txBody>
          <a:bodyPr/>
          <a:lstStyle/>
          <a:p>
            <a:r>
              <a:rPr lang="ko-KR" altLang="en-US" dirty="0" smtClean="0"/>
              <a:t>투자분석게시판 </a:t>
            </a:r>
            <a:r>
              <a:rPr lang="en-US" altLang="ko-KR" dirty="0"/>
              <a:t>DATA(</a:t>
            </a:r>
            <a:r>
              <a:rPr lang="ko-KR" altLang="en-US" dirty="0" err="1"/>
              <a:t>비정규형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1378756"/>
            <a:ext cx="8642350" cy="607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8150" y="1002436"/>
            <a:ext cx="53435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형태소 분석 후 빈도수 체크 및 나열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749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7720896" cy="563231"/>
          </a:xfrm>
        </p:spPr>
        <p:txBody>
          <a:bodyPr/>
          <a:lstStyle/>
          <a:p>
            <a:r>
              <a:rPr lang="ko-KR" altLang="en-US" dirty="0" smtClean="0"/>
              <a:t>투자분석게시판 </a:t>
            </a:r>
            <a:r>
              <a:rPr lang="en-US" altLang="ko-KR" dirty="0"/>
              <a:t>DATA(</a:t>
            </a:r>
            <a:r>
              <a:rPr lang="ko-KR" altLang="en-US" dirty="0" err="1"/>
              <a:t>비정규형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3377" y="1002436"/>
            <a:ext cx="53435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시각화를 위한 데이터 병합 및 포맷 수정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12313" y="911176"/>
            <a:ext cx="8690860" cy="5660018"/>
            <a:chOff x="438150" y="1484490"/>
            <a:chExt cx="9708815" cy="632297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0" y="2526967"/>
              <a:ext cx="6840828" cy="52804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190" y="2131758"/>
              <a:ext cx="7152895" cy="52722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014" y="1484490"/>
              <a:ext cx="6862951" cy="51561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8" b="81216"/>
          <a:stretch/>
        </p:blipFill>
        <p:spPr bwMode="auto">
          <a:xfrm>
            <a:off x="1821148" y="6629162"/>
            <a:ext cx="8582025" cy="76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58269" y="6732165"/>
            <a:ext cx="2095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시각화를 나타낼</a:t>
            </a:r>
            <a:endParaRPr lang="en-US" altLang="ko-KR" dirty="0" smtClean="0"/>
          </a:p>
          <a:p>
            <a:r>
              <a:rPr lang="ko-KR" altLang="en-US" dirty="0" smtClean="0"/>
              <a:t>상위 데이터 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049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4088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4000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CODE/ERROR</a:t>
            </a:r>
            <a:endParaRPr lang="ko-KR" altLang="en-US" sz="4000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구현 핵심 코드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02A355-0AF9-492B-AD68-AABE4BD8B24A}"/>
              </a:ext>
            </a:extLst>
          </p:cNvPr>
          <p:cNvSpPr txBox="1"/>
          <p:nvPr/>
        </p:nvSpPr>
        <p:spPr>
          <a:xfrm>
            <a:off x="3605518" y="1625941"/>
            <a:ext cx="1218282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Ⅷ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오류수정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358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title"/>
          </p:nvPr>
        </p:nvSpPr>
        <p:spPr>
          <a:xfrm>
            <a:off x="311785" y="173680"/>
            <a:ext cx="5074274" cy="5632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defTabSz="1007745">
              <a:spcBef>
                <a:spcPts val="0"/>
              </a:spcBef>
            </a:pPr>
            <a:r>
              <a:rPr lang="en-US" altLang="ko-KR" dirty="0"/>
              <a:t>POINT CODE/ERROR</a:t>
            </a:r>
            <a:r>
              <a:rPr lang="en-US" altLang="ko-KR" dirty="0" smtClean="0"/>
              <a:t>(</a:t>
            </a:r>
            <a:r>
              <a:rPr lang="ko-KR" altLang="en-US" dirty="0" smtClean="0"/>
              <a:t>뉴스</a:t>
            </a:r>
            <a:r>
              <a:rPr lang="en-US" altLang="ko-KR" dirty="0" smtClean="0"/>
              <a:t>)</a:t>
            </a:r>
            <a:endParaRPr lang="ko-KR" altLang="en-US" sz="3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16FB8"/>
              </a:solidFill>
              <a:latin typeface="나눔바른고딕" charset="0"/>
              <a:ea typeface="나눔바른고딕" charset="0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3335" y="1296035"/>
            <a:ext cx="309245" cy="635"/>
          </a:xfrm>
          <a:prstGeom prst="line">
            <a:avLst/>
          </a:prstGeom>
          <a:ln w="6350" cap="flat" cmpd="sng">
            <a:solidFill>
              <a:srgbClr val="446684">
                <a:alpha val="100000"/>
              </a:srgbClr>
            </a:solidFill>
            <a:prstDash val="soli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C:/Users/hong/AppData/Roaming/PolarisOffice/ETemp/4512_7123728/fImage122142573816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" y="1763395"/>
            <a:ext cx="10259060" cy="5325110"/>
          </a:xfrm>
          <a:prstGeom prst="rect">
            <a:avLst/>
          </a:prstGeom>
          <a:noFill/>
        </p:spPr>
      </p:pic>
      <p:pic>
        <p:nvPicPr>
          <p:cNvPr id="11" name="그림 10" descr="C:/Users/hong/AppData/Roaming/PolarisOffice/ETemp/4512_7123728/fImage3931575601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40" y="1541780"/>
            <a:ext cx="4363085" cy="638810"/>
          </a:xfrm>
          <a:prstGeom prst="rect">
            <a:avLst/>
          </a:prstGeom>
          <a:noFill/>
        </p:spPr>
      </p:pic>
      <p:sp>
        <p:nvSpPr>
          <p:cNvPr id="12" name="제목 11"/>
          <p:cNvSpPr txBox="1">
            <a:spLocks/>
          </p:cNvSpPr>
          <p:nvPr/>
        </p:nvSpPr>
        <p:spPr>
          <a:xfrm>
            <a:off x="386715" y="1080770"/>
            <a:ext cx="3075940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좋아요 기능 AJAX 구현</a:t>
            </a: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0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-13335" y="1296035"/>
            <a:ext cx="309245" cy="635"/>
          </a:xfrm>
          <a:prstGeom prst="line">
            <a:avLst/>
          </a:prstGeom>
          <a:ln w="6350" cap="flat" cmpd="sng">
            <a:solidFill>
              <a:srgbClr val="446684">
                <a:alpha val="100000"/>
              </a:srgbClr>
            </a:solidFill>
            <a:prstDash val="soli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C:/Users/hong/AppData/Roaming/PolarisOffice/ETemp/4512_7123728/fImage20768357461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" y="1635125"/>
            <a:ext cx="10087610" cy="5086985"/>
          </a:xfrm>
          <a:prstGeom prst="rect">
            <a:avLst/>
          </a:prstGeom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311785" y="173680"/>
            <a:ext cx="5074274" cy="5632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defTabSz="1007745" latinLnBrk="1">
              <a:lnSpc>
                <a:spcPct val="90000"/>
              </a:lnSpc>
            </a:pPr>
            <a:r>
              <a:rPr lang="en-US" altLang="ko-KR" sz="3400" b="1" spc="-108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POINT CODE/ERROR(</a:t>
            </a:r>
            <a:r>
              <a:rPr lang="ko-KR" altLang="en-US" sz="3400" b="1" spc="-108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뉴스</a:t>
            </a:r>
            <a:r>
              <a:rPr lang="en-US" altLang="ko-KR" sz="3400" b="1" spc="-108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)</a:t>
            </a:r>
            <a:endParaRPr lang="ko-KR" altLang="en-US" sz="3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16FB8"/>
              </a:solidFill>
              <a:latin typeface="나눔바른고딕" charset="0"/>
              <a:ea typeface="나눔바른고딕" charset="0"/>
              <a:cs typeface="+mj-cs"/>
            </a:endParaRPr>
          </a:p>
        </p:txBody>
      </p:sp>
      <p:sp>
        <p:nvSpPr>
          <p:cNvPr id="12" name="제목 11"/>
          <p:cNvSpPr txBox="1">
            <a:spLocks/>
          </p:cNvSpPr>
          <p:nvPr/>
        </p:nvSpPr>
        <p:spPr>
          <a:xfrm>
            <a:off x="386715" y="1080770"/>
            <a:ext cx="3075940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400" spc="-150">
                <a:latin typeface="나눔바른고딕" charset="0"/>
                <a:ea typeface="나눔바른고딕" charset="0"/>
              </a:rPr>
              <a:t>좋아요 기능 AJAX 구현</a:t>
            </a:r>
            <a:endParaRPr lang="ko-KR" altLang="en-US" sz="2400"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1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341847" cy="563231"/>
          </a:xfrm>
        </p:spPr>
        <p:txBody>
          <a:bodyPr/>
          <a:lstStyle/>
          <a:p>
            <a:r>
              <a:rPr lang="en-US" altLang="ko-KR" dirty="0" smtClean="0"/>
              <a:t>POINT </a:t>
            </a:r>
            <a:r>
              <a:rPr lang="en-US" altLang="ko-KR" dirty="0"/>
              <a:t>CODE/ERROR(</a:t>
            </a:r>
            <a:r>
              <a:rPr lang="ko-KR" altLang="en-US" dirty="0"/>
              <a:t>주식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2279072" cy="461665"/>
            <a:chOff x="-13148" y="1258286"/>
            <a:chExt cx="2279072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8790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POINT CODE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2186998"/>
            <a:ext cx="98202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3516" y="4683154"/>
            <a:ext cx="77867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 smtClean="0"/>
              <a:t>Resources </a:t>
            </a:r>
            <a:r>
              <a:rPr lang="ko-KR" altLang="en-US" sz="2000" dirty="0" smtClean="0"/>
              <a:t>폴더에 등록된 </a:t>
            </a:r>
            <a:r>
              <a:rPr lang="en-US" altLang="ko-KR" sz="2000" dirty="0" smtClean="0"/>
              <a:t>python </a:t>
            </a:r>
            <a:r>
              <a:rPr lang="ko-KR" altLang="en-US" sz="2000" dirty="0" smtClean="0"/>
              <a:t>파일 및 </a:t>
            </a:r>
            <a:r>
              <a:rPr lang="en-US" altLang="ko-KR" sz="2000" dirty="0" err="1" smtClean="0"/>
              <a:t>csv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파일에 접근하기 위해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Real Path</a:t>
            </a:r>
            <a:r>
              <a:rPr lang="ko-KR" altLang="en-US" sz="2000" dirty="0" smtClean="0"/>
              <a:t>를 알아내는 코드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 err="1" smtClean="0"/>
              <a:t>ClassPathResource</a:t>
            </a:r>
            <a:r>
              <a:rPr lang="en-US" altLang="ko-KR" sz="2000" dirty="0" smtClean="0"/>
              <a:t>, Path </a:t>
            </a:r>
            <a:r>
              <a:rPr lang="ko-KR" altLang="en-US" sz="2000" dirty="0" smtClean="0"/>
              <a:t>클래스를 통해 각 서버의 </a:t>
            </a:r>
            <a:r>
              <a:rPr lang="en-US" altLang="ko-KR" sz="2000" dirty="0" smtClean="0"/>
              <a:t>Real Path</a:t>
            </a:r>
            <a:r>
              <a:rPr lang="ko-KR" altLang="en-US" sz="2000" dirty="0" smtClean="0"/>
              <a:t>를 추출</a:t>
            </a:r>
            <a:r>
              <a:rPr lang="en-US" altLang="ko-KR" sz="2000" dirty="0" smtClean="0"/>
              <a:t>,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서버 환경이 바뀌어도 작동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7289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341847" cy="563231"/>
          </a:xfrm>
        </p:spPr>
        <p:txBody>
          <a:bodyPr/>
          <a:lstStyle/>
          <a:p>
            <a:r>
              <a:rPr lang="en-US" altLang="ko-KR" dirty="0" smtClean="0"/>
              <a:t>POINT </a:t>
            </a:r>
            <a:r>
              <a:rPr lang="en-US" altLang="ko-KR" dirty="0"/>
              <a:t>CODE/ERROR(</a:t>
            </a:r>
            <a:r>
              <a:rPr lang="ko-KR" altLang="en-US" dirty="0"/>
              <a:t>주식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2279072" cy="461665"/>
            <a:chOff x="-13148" y="1258286"/>
            <a:chExt cx="2279072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8790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POINT CODE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749426" y="5616738"/>
            <a:ext cx="7076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 smtClean="0"/>
              <a:t>Java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Python </a:t>
            </a:r>
            <a:r>
              <a:rPr lang="ko-KR" altLang="en-US" sz="2000" dirty="0" smtClean="0"/>
              <a:t>파일을 실행하기 위한 코드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ProcessBuilder</a:t>
            </a:r>
            <a:r>
              <a:rPr lang="en-US" altLang="ko-KR" sz="2000" dirty="0" smtClean="0"/>
              <a:t> class</a:t>
            </a:r>
            <a:r>
              <a:rPr lang="ko-KR" altLang="en-US" sz="2000" dirty="0" smtClean="0"/>
              <a:t>를 통해 </a:t>
            </a:r>
            <a:r>
              <a:rPr lang="en-US" altLang="ko-KR" sz="2000" dirty="0" smtClean="0"/>
              <a:t>CMD </a:t>
            </a:r>
            <a:r>
              <a:rPr lang="ko-KR" altLang="en-US" sz="2000" dirty="0" smtClean="0"/>
              <a:t>실행 후 </a:t>
            </a:r>
            <a:r>
              <a:rPr lang="en-US" altLang="ko-KR" sz="2000" dirty="0" smtClean="0"/>
              <a:t>Python</a:t>
            </a:r>
            <a:r>
              <a:rPr lang="ko-KR" altLang="en-US" sz="2000" dirty="0" smtClean="0"/>
              <a:t>을 실행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/>
              <a:t>이를 통해 </a:t>
            </a:r>
            <a:r>
              <a:rPr lang="en-US" altLang="ko-KR" sz="2000" dirty="0" smtClean="0"/>
              <a:t>Arguments </a:t>
            </a:r>
            <a:r>
              <a:rPr lang="ko-KR" altLang="en-US" sz="2000" dirty="0" smtClean="0"/>
              <a:t>전달 가능</a:t>
            </a:r>
            <a:endParaRPr lang="en-US" altLang="ko-KR" sz="2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85" y="1655763"/>
            <a:ext cx="6355484" cy="375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0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341847" cy="563231"/>
          </a:xfrm>
        </p:spPr>
        <p:txBody>
          <a:bodyPr/>
          <a:lstStyle/>
          <a:p>
            <a:r>
              <a:rPr lang="en-US" altLang="ko-KR" dirty="0" smtClean="0"/>
              <a:t>POINT </a:t>
            </a:r>
            <a:r>
              <a:rPr lang="en-US" altLang="ko-KR" dirty="0"/>
              <a:t>CODE/ERROR(</a:t>
            </a:r>
            <a:r>
              <a:rPr lang="ko-KR" altLang="en-US" dirty="0"/>
              <a:t>주식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533675" cy="461665"/>
            <a:chOff x="-13148" y="1258286"/>
            <a:chExt cx="1533675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1336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ERROR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60041" y="5214956"/>
            <a:ext cx="8570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err="1" smtClean="0"/>
              <a:t>명령창에서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Tensorflow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실행시</a:t>
            </a:r>
            <a:r>
              <a:rPr lang="ko-KR" altLang="en-US" sz="2000" dirty="0" smtClean="0"/>
              <a:t> 초기화 진행 불가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 err="1" smtClean="0"/>
              <a:t>Tensorflow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버전의 요구 사항과 컴퓨터 시스템의 요구사항 불일치 문제</a:t>
            </a:r>
            <a:endParaRPr lang="en-US" altLang="ko-KR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2070243"/>
            <a:ext cx="61722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9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341847" cy="563231"/>
          </a:xfrm>
        </p:spPr>
        <p:txBody>
          <a:bodyPr/>
          <a:lstStyle/>
          <a:p>
            <a:r>
              <a:rPr lang="en-US" altLang="ko-KR" dirty="0"/>
              <a:t>POINT CODE/ERROR(</a:t>
            </a:r>
            <a:r>
              <a:rPr lang="ko-KR" altLang="en-US" dirty="0"/>
              <a:t>주식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822215" cy="461665"/>
            <a:chOff x="-13148" y="1258286"/>
            <a:chExt cx="1822215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해결 방법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1" y="1877002"/>
            <a:ext cx="6562436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60041" y="2624156"/>
            <a:ext cx="8570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smtClean="0"/>
              <a:t>가상환경 폴더 내 </a:t>
            </a:r>
            <a:r>
              <a:rPr lang="en-US" altLang="ko-KR" sz="2000" dirty="0" smtClean="0"/>
              <a:t>Scripts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activate.bat </a:t>
            </a:r>
            <a:r>
              <a:rPr lang="ko-KR" altLang="en-US" sz="2000" dirty="0" smtClean="0"/>
              <a:t>을 실행하면 시스템이 아닌 가상환경으로 실행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venv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표시 이후 </a:t>
            </a:r>
            <a:r>
              <a:rPr lang="en-US" altLang="ko-KR" sz="2000" dirty="0" err="1" smtClean="0"/>
              <a:t>Tensorflow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import </a:t>
            </a:r>
            <a:r>
              <a:rPr lang="ko-KR" altLang="en-US" sz="2000" dirty="0" smtClean="0"/>
              <a:t>된 </a:t>
            </a:r>
            <a:r>
              <a:rPr lang="en-US" altLang="ko-KR" sz="2000" dirty="0" smtClean="0"/>
              <a:t>Python </a:t>
            </a:r>
            <a:r>
              <a:rPr lang="ko-KR" altLang="en-US" sz="2000" dirty="0" smtClean="0"/>
              <a:t>파일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정상 실행</a:t>
            </a:r>
            <a:endParaRPr lang="en-US" altLang="ko-KR" sz="20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100" y="4402303"/>
            <a:ext cx="5126026" cy="280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245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4000" b="1" spc="-324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RESOURCE</a:t>
            </a:r>
            <a:endParaRPr lang="ko-KR" altLang="en-US" sz="4000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330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1. 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소요 자원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(resource)</a:t>
            </a:r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과 비용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02A355-0AF9-492B-AD68-AABE4BD8B24A}"/>
              </a:ext>
            </a:extLst>
          </p:cNvPr>
          <p:cNvSpPr txBox="1"/>
          <p:nvPr/>
        </p:nvSpPr>
        <p:spPr>
          <a:xfrm>
            <a:off x="3605518" y="1625941"/>
            <a:ext cx="1218282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Ⅲ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0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xmlns="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341847" cy="563231"/>
          </a:xfrm>
        </p:spPr>
        <p:txBody>
          <a:bodyPr/>
          <a:lstStyle/>
          <a:p>
            <a:r>
              <a:rPr lang="en-US" altLang="ko-KR" dirty="0" smtClean="0"/>
              <a:t>POINT CODE/ERROR(</a:t>
            </a:r>
            <a:r>
              <a:rPr lang="ko-KR" altLang="en-US" dirty="0" smtClean="0"/>
              <a:t>주식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822215" cy="461665"/>
            <a:chOff x="-13148" y="1258286"/>
            <a:chExt cx="1822215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해결 방법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95457" y="2212561"/>
            <a:ext cx="1002261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dirty="0" smtClean="0"/>
              <a:t>가상환경을 실행하면 정상적으로 </a:t>
            </a:r>
            <a:r>
              <a:rPr lang="en-US" altLang="ko-KR" sz="2800" dirty="0" err="1" smtClean="0"/>
              <a:t>Tensorflow</a:t>
            </a:r>
            <a:r>
              <a:rPr lang="ko-KR" altLang="en-US" sz="2800" dirty="0" smtClean="0"/>
              <a:t>가 실행이 가능함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그러나 </a:t>
            </a:r>
            <a:r>
              <a:rPr lang="en-US" altLang="ko-KR" sz="2800" dirty="0" smtClean="0"/>
              <a:t>Java</a:t>
            </a:r>
            <a:r>
              <a:rPr lang="ko-KR" altLang="en-US" sz="2800" dirty="0" smtClean="0"/>
              <a:t>에서 </a:t>
            </a:r>
            <a:r>
              <a:rPr lang="en-US" altLang="ko-KR" sz="2800" dirty="0" smtClean="0"/>
              <a:t>Processor </a:t>
            </a:r>
            <a:r>
              <a:rPr lang="ko-KR" altLang="en-US" sz="2800" dirty="0" err="1" smtClean="0"/>
              <a:t>빌더를</a:t>
            </a:r>
            <a:r>
              <a:rPr lang="ko-KR" altLang="en-US" sz="2800" dirty="0" smtClean="0"/>
              <a:t> 통해 가상환경 실행 및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Python </a:t>
            </a:r>
            <a:r>
              <a:rPr lang="ko-KR" altLang="en-US" sz="2800" dirty="0" smtClean="0"/>
              <a:t>코드 실행 시 </a:t>
            </a:r>
            <a:r>
              <a:rPr lang="en-US" altLang="ko-KR" sz="2800" dirty="0" smtClean="0"/>
              <a:t>CPU </a:t>
            </a:r>
            <a:r>
              <a:rPr lang="ko-KR" altLang="en-US" sz="2800" dirty="0" smtClean="0"/>
              <a:t>대폭발 </a:t>
            </a:r>
            <a:r>
              <a:rPr lang="en-US" altLang="ko-KR" sz="2800" dirty="0" smtClean="0"/>
              <a:t>: </a:t>
            </a:r>
            <a:br>
              <a:rPr lang="en-US" altLang="ko-KR" sz="2800" dirty="0" smtClean="0"/>
            </a:br>
            <a:r>
              <a:rPr lang="ko-KR" altLang="en-US" sz="2800" dirty="0" smtClean="0"/>
              <a:t>현재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실시간 분석이 아닌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데이터를 바로 넣어 처리</a:t>
            </a:r>
            <a:endParaRPr lang="en-US" altLang="ko-KR" sz="28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800" dirty="0" smtClean="0"/>
              <a:t>-&gt; </a:t>
            </a:r>
            <a:r>
              <a:rPr lang="ko-KR" altLang="en-US" sz="2800" dirty="0" smtClean="0"/>
              <a:t>추후엔 가상환경을 적극적으로 이용하는 방법을 개발 예정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7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5902578" cy="563231"/>
          </a:xfrm>
        </p:spPr>
        <p:txBody>
          <a:bodyPr/>
          <a:lstStyle/>
          <a:p>
            <a:r>
              <a:rPr lang="en-US" altLang="ko-KR" dirty="0"/>
              <a:t>POINT CODE/ERROR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가상화폐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844062"/>
            <a:ext cx="10691813" cy="671561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83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5902578" cy="563231"/>
          </a:xfrm>
        </p:spPr>
        <p:txBody>
          <a:bodyPr/>
          <a:lstStyle/>
          <a:p>
            <a:r>
              <a:rPr lang="en-US" altLang="ko-KR" dirty="0"/>
              <a:t>POINT CODE/ERROR(</a:t>
            </a:r>
            <a:r>
              <a:rPr lang="ko-KR" altLang="en-US" dirty="0"/>
              <a:t>가상화폐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844062"/>
            <a:ext cx="10691813" cy="671561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540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5902578" cy="563231"/>
          </a:xfrm>
        </p:spPr>
        <p:txBody>
          <a:bodyPr/>
          <a:lstStyle/>
          <a:p>
            <a:r>
              <a:rPr lang="en-US" altLang="ko-KR" dirty="0"/>
              <a:t>POINT CODE/ERROR(</a:t>
            </a:r>
            <a:r>
              <a:rPr lang="ko-KR" altLang="en-US" dirty="0"/>
              <a:t>가상화폐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984742"/>
            <a:ext cx="106918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캐스팅 오류</a:t>
            </a:r>
            <a:endParaRPr lang="en-US" altLang="ko-KR" dirty="0" smtClean="0"/>
          </a:p>
          <a:p>
            <a:r>
              <a:rPr lang="en-US" altLang="ko-KR" dirty="0" smtClean="0"/>
              <a:t>Exception </a:t>
            </a:r>
            <a:r>
              <a:rPr lang="en-US" altLang="ko-KR" dirty="0"/>
              <a:t>in thread "main" </a:t>
            </a:r>
            <a:r>
              <a:rPr lang="en-US" altLang="ko-KR" dirty="0" err="1"/>
              <a:t>java.lang.ClassCastException</a:t>
            </a:r>
            <a:r>
              <a:rPr lang="en-US" altLang="ko-KR" dirty="0"/>
              <a:t>: </a:t>
            </a:r>
            <a:r>
              <a:rPr lang="en-US" altLang="ko-KR" dirty="0" err="1"/>
              <a:t>java.lang.</a:t>
            </a:r>
            <a:r>
              <a:rPr lang="en-US" altLang="ko-KR" b="1" dirty="0" err="1"/>
              <a:t>String</a:t>
            </a:r>
            <a:r>
              <a:rPr lang="en-US" altLang="ko-KR" b="1" dirty="0"/>
              <a:t> cannot be cast to </a:t>
            </a:r>
            <a:r>
              <a:rPr lang="en-US" altLang="ko-KR" b="1" dirty="0" err="1"/>
              <a:t>org.json.simple.JSONObjec</a:t>
            </a:r>
            <a:r>
              <a:rPr lang="en-US" altLang="ko-KR" dirty="0" err="1"/>
              <a:t>t</a:t>
            </a:r>
            <a:endParaRPr lang="en-US" altLang="ko-KR" dirty="0"/>
          </a:p>
          <a:p>
            <a:r>
              <a:rPr lang="en-US" altLang="ko-KR" dirty="0"/>
              <a:t>at com.toojaatte.vm.dto.JavaApplication1.main(JavaApplication1.java:39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 </a:t>
            </a:r>
            <a:endParaRPr lang="ko-KR" altLang="en-US" dirty="0"/>
          </a:p>
          <a:p>
            <a:r>
              <a:rPr lang="en-US" altLang="ko-KR" dirty="0" err="1"/>
              <a:t>JSONObject</a:t>
            </a:r>
            <a:r>
              <a:rPr lang="en-US" altLang="ko-KR" dirty="0"/>
              <a:t> -&gt; String </a:t>
            </a:r>
            <a:r>
              <a:rPr lang="ko-KR" altLang="en-US" dirty="0"/>
              <a:t>으로 변경 후 오류 수정 완료</a:t>
            </a:r>
            <a:r>
              <a:rPr lang="en-US" altLang="ko-KR" dirty="0"/>
              <a:t>.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062632"/>
            <a:ext cx="106918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부트스트랩 라이브러리 중복 오류 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/>
              <a:t>meta charset=</a:t>
            </a:r>
            <a:r>
              <a:rPr lang="en-US" altLang="ko-KR" i="1" dirty="0"/>
              <a:t>"utf-8"&gt;</a:t>
            </a:r>
          </a:p>
          <a:p>
            <a:r>
              <a:rPr lang="en-US" altLang="ko-KR" dirty="0"/>
              <a:t>&lt;meta name=</a:t>
            </a:r>
            <a:r>
              <a:rPr lang="en-US" altLang="ko-KR" i="1" dirty="0"/>
              <a:t>"viewport" content="width=device-width, initial-scale=1"&gt;</a:t>
            </a:r>
          </a:p>
          <a:p>
            <a:r>
              <a:rPr lang="en-US" altLang="ko-KR" dirty="0"/>
              <a:t>&lt;script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=</a:t>
            </a:r>
            <a:r>
              <a:rPr lang="en-US" altLang="ko-KR" i="1" dirty="0"/>
              <a:t>"https://ajax.googleapis.com/</a:t>
            </a:r>
            <a:r>
              <a:rPr lang="en-US" altLang="ko-KR" i="1" dirty="0" err="1"/>
              <a:t>ajax</a:t>
            </a:r>
            <a:r>
              <a:rPr lang="en-US" altLang="ko-KR" i="1" dirty="0"/>
              <a:t>/libs/</a:t>
            </a:r>
            <a:r>
              <a:rPr lang="en-US" altLang="ko-KR" i="1" dirty="0" err="1"/>
              <a:t>jquery</a:t>
            </a:r>
            <a:r>
              <a:rPr lang="en-US" altLang="ko-KR" i="1" dirty="0"/>
              <a:t>/3.4.1/jquery.min.js"&gt;&lt;/script&gt;</a:t>
            </a:r>
          </a:p>
          <a:p>
            <a:r>
              <a:rPr lang="en-US" altLang="ko-KR" dirty="0"/>
              <a:t>&lt;script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=</a:t>
            </a:r>
            <a:r>
              <a:rPr lang="en-US" altLang="ko-KR" i="1" dirty="0"/>
              <a:t>"https://maxcdn.bootstrapcdn.com/bootstrap/3.4.1/</a:t>
            </a:r>
            <a:r>
              <a:rPr lang="en-US" altLang="ko-KR" i="1" dirty="0" err="1"/>
              <a:t>js</a:t>
            </a:r>
            <a:r>
              <a:rPr lang="en-US" altLang="ko-KR" i="1" dirty="0"/>
              <a:t>/bootstrap.min.js"&gt;&lt;/script&gt;</a:t>
            </a:r>
          </a:p>
          <a:p>
            <a:r>
              <a:rPr lang="en-US" altLang="ko-KR" dirty="0"/>
              <a:t>&lt;link </a:t>
            </a:r>
            <a:r>
              <a:rPr lang="en-US" altLang="ko-KR" dirty="0" err="1"/>
              <a:t>rel</a:t>
            </a:r>
            <a:r>
              <a:rPr lang="en-US" altLang="ko-KR" dirty="0"/>
              <a:t>=</a:t>
            </a:r>
            <a:r>
              <a:rPr lang="en-US" altLang="ko-KR" i="1" dirty="0"/>
              <a:t>"</a:t>
            </a:r>
            <a:r>
              <a:rPr lang="en-US" altLang="ko-KR" i="1" dirty="0" err="1"/>
              <a:t>stylesheet</a:t>
            </a:r>
            <a:r>
              <a:rPr lang="en-US" altLang="ko-KR" i="1" dirty="0"/>
              <a:t>"</a:t>
            </a:r>
          </a:p>
          <a:p>
            <a:r>
              <a:rPr lang="en-US" altLang="ko-KR" dirty="0" err="1"/>
              <a:t>href</a:t>
            </a:r>
            <a:r>
              <a:rPr lang="en-US" altLang="ko-KR" dirty="0"/>
              <a:t>=</a:t>
            </a:r>
            <a:r>
              <a:rPr lang="en-US" altLang="ko-KR" i="1" dirty="0"/>
              <a:t>"https://maxcdn.bootstrapcdn.com/bootstrap/3.4.1/</a:t>
            </a:r>
            <a:r>
              <a:rPr lang="en-US" altLang="ko-KR" i="1" dirty="0" err="1"/>
              <a:t>css</a:t>
            </a:r>
            <a:r>
              <a:rPr lang="en-US" altLang="ko-KR" i="1" dirty="0"/>
              <a:t>/bootstrap.min.css"&gt;</a:t>
            </a:r>
            <a:r>
              <a:rPr lang="en-US" altLang="ko-KR" dirty="0"/>
              <a:t> 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default_decorate</a:t>
            </a:r>
            <a:r>
              <a:rPr lang="ko-KR" altLang="en-US" dirty="0" smtClean="0"/>
              <a:t>에 이미 설정 되어 있는 부트스트랩 라이브러리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view.jsp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라이브러리에 중복 설정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오류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라이브러리로 </a:t>
            </a:r>
            <a:r>
              <a:rPr lang="ko-KR" altLang="en-US" dirty="0" err="1" smtClean="0"/>
              <a:t>두개로</a:t>
            </a:r>
            <a:r>
              <a:rPr lang="ko-KR" altLang="en-US" dirty="0" smtClean="0"/>
              <a:t> 적용되어 데이터가 반만 보여지는 현상 발생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해결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view.jsp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</a:t>
            </a:r>
            <a:r>
              <a:rPr lang="en-US" altLang="ko-KR" dirty="0"/>
              <a:t> </a:t>
            </a:r>
            <a:r>
              <a:rPr lang="ko-KR" altLang="en-US" dirty="0" smtClean="0"/>
              <a:t>제거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수정 완료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59920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7145033" cy="563231"/>
          </a:xfrm>
        </p:spPr>
        <p:txBody>
          <a:bodyPr/>
          <a:lstStyle/>
          <a:p>
            <a:r>
              <a:rPr lang="en-US" altLang="ko-KR" dirty="0"/>
              <a:t>POINT CODE/ERROR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투자분석게시</a:t>
            </a:r>
            <a:r>
              <a:rPr lang="ko-KR" altLang="en-US" dirty="0"/>
              <a:t>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450319" cy="461665"/>
            <a:chOff x="-13148" y="1258286"/>
            <a:chExt cx="1450319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0502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295457" y="2421467"/>
            <a:ext cx="5514793" cy="48598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62650" y="1080818"/>
            <a:ext cx="4476750" cy="6200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9733" y="2481484"/>
            <a:ext cx="572816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&lt;script type=</a:t>
            </a:r>
            <a:r>
              <a:rPr lang="en-US" altLang="ko-KR" sz="1400" i="1" dirty="0"/>
              <a:t>"text/</a:t>
            </a:r>
            <a:r>
              <a:rPr lang="en-US" altLang="ko-KR" sz="1400" i="1" dirty="0" err="1"/>
              <a:t>javascript</a:t>
            </a:r>
            <a:r>
              <a:rPr lang="en-US" altLang="ko-KR" sz="1400" i="1" dirty="0" smtClean="0"/>
              <a:t>"&gt;</a:t>
            </a:r>
          </a:p>
          <a:p>
            <a:r>
              <a:rPr lang="en-US" altLang="ko-KR" sz="1400" i="1" dirty="0" smtClean="0"/>
              <a:t>-----</a:t>
            </a:r>
            <a:r>
              <a:rPr lang="ko-KR" altLang="en-US" sz="1400" i="1" dirty="0" err="1" smtClean="0"/>
              <a:t>미리보기</a:t>
            </a:r>
            <a:r>
              <a:rPr lang="ko-KR" altLang="en-US" sz="1400" i="1" dirty="0" smtClean="0"/>
              <a:t> 이미지 뿌리기</a:t>
            </a:r>
            <a:r>
              <a:rPr lang="en-US" altLang="ko-KR" sz="1400" i="1" dirty="0" smtClean="0"/>
              <a:t>---------</a:t>
            </a:r>
            <a:endParaRPr lang="en-US" altLang="ko-KR" sz="1400" i="1" dirty="0"/>
          </a:p>
          <a:p>
            <a:r>
              <a:rPr lang="en-US" altLang="ko-KR" sz="1400" b="1" dirty="0" smtClean="0"/>
              <a:t>function </a:t>
            </a:r>
            <a:r>
              <a:rPr lang="en-US" altLang="ko-KR" sz="1400" b="1" dirty="0" err="1"/>
              <a:t>readURL</a:t>
            </a:r>
            <a:r>
              <a:rPr lang="en-US" altLang="ko-KR" sz="1400" b="1" dirty="0"/>
              <a:t>(input){</a:t>
            </a:r>
          </a:p>
          <a:p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reader = new </a:t>
            </a:r>
            <a:r>
              <a:rPr lang="en-US" altLang="ko-KR" sz="1400" b="1" dirty="0" err="1"/>
              <a:t>FileReader</a:t>
            </a:r>
            <a:r>
              <a:rPr lang="en-US" altLang="ko-KR" sz="1400" b="1" dirty="0"/>
              <a:t>();</a:t>
            </a:r>
          </a:p>
          <a:p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itag</a:t>
            </a:r>
            <a:r>
              <a:rPr lang="en-US" altLang="ko-KR" sz="1400" b="1" dirty="0"/>
              <a:t>="";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reader.onload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b="1" dirty="0"/>
              <a:t>function(e){</a:t>
            </a:r>
          </a:p>
          <a:p>
            <a:r>
              <a:rPr lang="en-US" altLang="ko-KR" sz="1400" dirty="0" smtClean="0"/>
              <a:t>I		tag </a:t>
            </a:r>
            <a:r>
              <a:rPr lang="en-US" altLang="ko-KR" sz="1400" dirty="0"/>
              <a:t>= "&lt;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='"+</a:t>
            </a:r>
            <a:r>
              <a:rPr lang="en-US" altLang="ko-KR" sz="1400" dirty="0" err="1"/>
              <a:t>e.target.result</a:t>
            </a:r>
            <a:r>
              <a:rPr lang="en-US" altLang="ko-KR" sz="1400" dirty="0"/>
              <a:t>+"' style='max-width:50%'/&gt;";</a:t>
            </a:r>
          </a:p>
          <a:p>
            <a:r>
              <a:rPr lang="en-US" altLang="ko-KR" sz="1400" dirty="0" smtClean="0"/>
              <a:t>		$(".</a:t>
            </a:r>
            <a:r>
              <a:rPr lang="en-US" altLang="ko-KR" sz="1400" dirty="0" err="1"/>
              <a:t>preview:last</a:t>
            </a:r>
            <a:r>
              <a:rPr lang="en-US" altLang="ko-KR" sz="1400" dirty="0"/>
              <a:t>").append(</a:t>
            </a:r>
            <a:r>
              <a:rPr lang="en-US" altLang="ko-KR" sz="1400" dirty="0" err="1"/>
              <a:t>itag</a:t>
            </a:r>
            <a:r>
              <a:rPr lang="en-US" altLang="ko-KR" sz="1400" dirty="0" smtClean="0"/>
              <a:t>);</a:t>
            </a:r>
            <a:endParaRPr lang="ko-KR" altLang="en-US" sz="1400" dirty="0"/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reader.readAsDataURL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input.files</a:t>
            </a:r>
            <a:r>
              <a:rPr lang="en-US" altLang="ko-KR" sz="1400" dirty="0" smtClean="0"/>
              <a:t>[0</a:t>
            </a:r>
            <a:r>
              <a:rPr lang="en-US" altLang="ko-KR" sz="1400" dirty="0"/>
              <a:t>]);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------</a:t>
            </a:r>
            <a:r>
              <a:rPr lang="ko-KR" altLang="en-US" sz="1400" dirty="0" smtClean="0"/>
              <a:t>이미지 첨부파일 추가</a:t>
            </a:r>
            <a:r>
              <a:rPr lang="en-US" altLang="ko-KR" sz="1400" dirty="0" smtClean="0"/>
              <a:t>----------</a:t>
            </a:r>
            <a:endParaRPr lang="ko-KR" altLang="en-US" sz="1400" dirty="0" smtClean="0"/>
          </a:p>
          <a:p>
            <a:r>
              <a:rPr lang="en-US" altLang="ko-KR" sz="1400" dirty="0" smtClean="0"/>
              <a:t>$(</a:t>
            </a:r>
            <a:r>
              <a:rPr lang="en-US" altLang="ko-KR" sz="1400" b="1" dirty="0" smtClean="0"/>
              <a:t>function(){</a:t>
            </a:r>
            <a:endParaRPr lang="ko-KR" altLang="en-US" sz="1400" dirty="0" smtClean="0"/>
          </a:p>
          <a:p>
            <a:r>
              <a:rPr lang="en-US" altLang="ko-KR" sz="1400" dirty="0" smtClean="0"/>
              <a:t>	//</a:t>
            </a:r>
            <a:r>
              <a:rPr lang="ko-KR" altLang="en-US" sz="1400" dirty="0" smtClean="0"/>
              <a:t>파일 객체 추가</a:t>
            </a:r>
          </a:p>
          <a:p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str</a:t>
            </a:r>
            <a:r>
              <a:rPr lang="en-US" altLang="ko-KR" sz="1400" b="1" dirty="0" smtClean="0"/>
              <a:t> = "";</a:t>
            </a:r>
          </a:p>
          <a:p>
            <a:r>
              <a:rPr lang="en-US" altLang="ko-KR" sz="1400" dirty="0" smtClean="0"/>
              <a:t>	$("#</a:t>
            </a:r>
            <a:r>
              <a:rPr lang="en-US" altLang="ko-KR" sz="1400" dirty="0" err="1" smtClean="0"/>
              <a:t>fileAddBtn</a:t>
            </a:r>
            <a:r>
              <a:rPr lang="en-US" altLang="ko-KR" sz="1400" dirty="0" smtClean="0"/>
              <a:t>").click(</a:t>
            </a:r>
            <a:r>
              <a:rPr lang="en-US" altLang="ko-KR" sz="1400" b="1" dirty="0" smtClean="0"/>
              <a:t>function(e){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str</a:t>
            </a:r>
            <a:r>
              <a:rPr lang="en-US" altLang="ko-KR" sz="1400" dirty="0" smtClean="0"/>
              <a:t> += "&lt;li&gt;"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str</a:t>
            </a:r>
            <a:r>
              <a:rPr lang="en-US" altLang="ko-KR" sz="1400" dirty="0" smtClean="0"/>
              <a:t> += "&lt;button type='button' class='</a:t>
            </a:r>
            <a:r>
              <a:rPr lang="en-US" altLang="ko-KR" sz="1400" dirty="0" err="1" smtClean="0"/>
              <a:t>fileDeleteBtn</a:t>
            </a:r>
            <a:r>
              <a:rPr lang="en-US" altLang="ko-KR" sz="1400" dirty="0" smtClean="0"/>
              <a:t>'&gt;</a:t>
            </a:r>
          </a:p>
          <a:p>
            <a:r>
              <a:rPr lang="en-US" altLang="ko-KR" sz="1400" dirty="0" smtClean="0"/>
              <a:t>			&lt;span  class='</a:t>
            </a:r>
            <a:r>
              <a:rPr lang="en-US" altLang="ko-KR" sz="1400" dirty="0" err="1" smtClean="0"/>
              <a:t>glyphicon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glyphicon</a:t>
            </a:r>
            <a:r>
              <a:rPr lang="en-US" altLang="ko-KR" sz="1400" dirty="0" smtClean="0"/>
              <a:t>-remove'&gt;&lt;/span&gt;&lt;/button&gt;"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str</a:t>
            </a:r>
            <a:r>
              <a:rPr lang="en-US" altLang="ko-KR" sz="1400" dirty="0" smtClean="0"/>
              <a:t> += "&lt;input type='file' multiple='multiple' class='file' name='</a:t>
            </a:r>
            <a:r>
              <a:rPr lang="en-US" altLang="ko-KR" sz="1400" dirty="0" err="1" smtClean="0"/>
              <a:t>multiFile</a:t>
            </a:r>
            <a:r>
              <a:rPr lang="en-US" altLang="ko-KR" sz="1400" dirty="0" smtClean="0"/>
              <a:t>'/&gt;";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62650" y="1252268"/>
            <a:ext cx="472916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		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+= "&lt;div class='preview'&gt;"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+= "&lt;/div&gt;"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+= "&lt;/li&gt;"</a:t>
            </a:r>
          </a:p>
          <a:p>
            <a:r>
              <a:rPr lang="en-US" altLang="ko-KR" sz="1400" dirty="0"/>
              <a:t>		$(".</a:t>
            </a:r>
            <a:r>
              <a:rPr lang="en-US" altLang="ko-KR" sz="1400" dirty="0" err="1"/>
              <a:t>fileSpace</a:t>
            </a:r>
            <a:r>
              <a:rPr lang="en-US" altLang="ko-KR" sz="1400" dirty="0"/>
              <a:t>").append(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="";</a:t>
            </a:r>
          </a:p>
          <a:p>
            <a:r>
              <a:rPr lang="en-US" altLang="ko-KR" sz="1400" dirty="0"/>
              <a:t>	});</a:t>
            </a:r>
          </a:p>
          <a:p>
            <a:r>
              <a:rPr lang="en-US" altLang="ko-KR" sz="1400" dirty="0"/>
              <a:t>	//</a:t>
            </a:r>
            <a:r>
              <a:rPr lang="ko-KR" altLang="en-US" sz="1400" dirty="0"/>
              <a:t>파일 객체 삭제</a:t>
            </a:r>
            <a:endParaRPr lang="en-US" altLang="ko-KR" sz="1400" dirty="0"/>
          </a:p>
          <a:p>
            <a:r>
              <a:rPr lang="en-US" altLang="ko-KR" sz="1400" dirty="0"/>
              <a:t>	$(document).on("click",".</a:t>
            </a:r>
            <a:r>
              <a:rPr lang="en-US" altLang="ko-KR" sz="1400" dirty="0" err="1"/>
              <a:t>fileDeleteBtn</a:t>
            </a:r>
            <a:r>
              <a:rPr lang="en-US" altLang="ko-KR" sz="1400" dirty="0"/>
              <a:t>",(</a:t>
            </a:r>
            <a:r>
              <a:rPr lang="en-US" altLang="ko-KR" sz="1400" b="1" dirty="0"/>
              <a:t>function(e){</a:t>
            </a:r>
          </a:p>
          <a:p>
            <a:r>
              <a:rPr lang="en-US" altLang="ko-KR" sz="1400" dirty="0"/>
              <a:t>		$(</a:t>
            </a:r>
            <a:r>
              <a:rPr lang="en-US" altLang="ko-KR" sz="1400" b="1" dirty="0"/>
              <a:t>this).closest("li").remove();</a:t>
            </a:r>
          </a:p>
          <a:p>
            <a:r>
              <a:rPr lang="en-US" altLang="ko-KR" sz="1400" dirty="0"/>
              <a:t>	}));</a:t>
            </a:r>
          </a:p>
          <a:p>
            <a:r>
              <a:rPr lang="en-US" altLang="ko-KR" sz="1400" dirty="0"/>
              <a:t>	//</a:t>
            </a:r>
            <a:r>
              <a:rPr lang="ko-KR" altLang="en-US" sz="1400" dirty="0"/>
              <a:t>글 등록 시 파일이 비어있는 객체 삭제</a:t>
            </a:r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	$("#</a:t>
            </a:r>
            <a:r>
              <a:rPr lang="en-US" altLang="ko-KR" sz="1400" dirty="0" err="1"/>
              <a:t>writeForm</a:t>
            </a:r>
            <a:r>
              <a:rPr lang="en-US" altLang="ko-KR" sz="1400" dirty="0"/>
              <a:t>").on("submit", </a:t>
            </a:r>
            <a:r>
              <a:rPr lang="en-US" altLang="ko-KR" sz="1400" b="1" dirty="0"/>
              <a:t>function(e){</a:t>
            </a:r>
          </a:p>
          <a:p>
            <a:r>
              <a:rPr lang="en-US" altLang="ko-KR" sz="1400" b="1" dirty="0"/>
              <a:t>		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f_cnt</a:t>
            </a:r>
            <a:r>
              <a:rPr lang="en-US" altLang="ko-KR" sz="1400" b="1" dirty="0"/>
              <a:t> = $(".file").length;</a:t>
            </a:r>
          </a:p>
          <a:p>
            <a:r>
              <a:rPr lang="en-US" altLang="ko-KR" sz="1400" b="1" dirty="0"/>
              <a:t>		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f = $(".file");</a:t>
            </a:r>
          </a:p>
          <a:p>
            <a:r>
              <a:rPr lang="en-US" altLang="ko-KR" sz="1400" b="1" dirty="0"/>
              <a:t>		for 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f_cnt</a:t>
            </a:r>
            <a:r>
              <a:rPr lang="en-US" altLang="ko-KR" sz="1400" b="1" dirty="0"/>
              <a:t>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++){</a:t>
            </a:r>
          </a:p>
          <a:p>
            <a:r>
              <a:rPr lang="en-US" altLang="ko-KR" sz="1400" b="1" dirty="0"/>
              <a:t>			if(f[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].value==null || f[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].value==""){</a:t>
            </a:r>
          </a:p>
          <a:p>
            <a:r>
              <a:rPr lang="en-US" altLang="ko-KR" sz="1400" dirty="0"/>
              <a:t>				f[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].closest("li").remove();</a:t>
            </a:r>
          </a:p>
          <a:p>
            <a:r>
              <a:rPr lang="en-US" altLang="ko-KR" sz="1400" dirty="0"/>
              <a:t>			}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	});</a:t>
            </a:r>
          </a:p>
          <a:p>
            <a:r>
              <a:rPr lang="fr-FR" altLang="ko-KR" sz="1400" dirty="0"/>
              <a:t>	//</a:t>
            </a:r>
            <a:r>
              <a:rPr lang="ko-KR" altLang="en-US" sz="1400" dirty="0"/>
              <a:t>파일 객체에 이미지 추가 및 변경될 경우 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//</a:t>
            </a:r>
            <a:r>
              <a:rPr lang="ko-KR" altLang="en-US" sz="1400" dirty="0" err="1" smtClean="0"/>
              <a:t>미리보기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이미지 출력</a:t>
            </a:r>
            <a:endParaRPr lang="fr-FR" altLang="ko-KR" sz="1400" dirty="0"/>
          </a:p>
          <a:p>
            <a:r>
              <a:rPr lang="fr-FR" altLang="ko-KR" sz="1400" dirty="0"/>
              <a:t>	$(document).on("change",".file",</a:t>
            </a:r>
            <a:r>
              <a:rPr lang="fr-FR" altLang="ko-KR" sz="1400" b="1" dirty="0"/>
              <a:t>function(e){</a:t>
            </a:r>
          </a:p>
          <a:p>
            <a:r>
              <a:rPr lang="en-US" altLang="ko-KR" sz="1400" dirty="0"/>
              <a:t>		$(".file").on("change",</a:t>
            </a:r>
            <a:r>
              <a:rPr lang="en-US" altLang="ko-KR" sz="1400" dirty="0" err="1"/>
              <a:t>readURL</a:t>
            </a:r>
            <a:r>
              <a:rPr lang="en-US" altLang="ko-KR" sz="1400" dirty="0"/>
              <a:t>(</a:t>
            </a:r>
            <a:r>
              <a:rPr lang="en-US" altLang="ko-KR" sz="1400" b="1" dirty="0"/>
              <a:t>this));</a:t>
            </a:r>
          </a:p>
          <a:p>
            <a:r>
              <a:rPr lang="en-US" altLang="ko-KR" sz="1400" dirty="0"/>
              <a:t>	});</a:t>
            </a:r>
          </a:p>
          <a:p>
            <a:r>
              <a:rPr lang="en-US" altLang="ko-KR" sz="1400" dirty="0"/>
              <a:t>});</a:t>
            </a:r>
          </a:p>
          <a:p>
            <a:r>
              <a:rPr lang="en-US" altLang="ko-KR" sz="1400" dirty="0"/>
              <a:t>&lt;/script&gt;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5457" y="1542483"/>
            <a:ext cx="4107210" cy="6080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첨부파일 다중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미리보기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95457" y="2150533"/>
            <a:ext cx="4107210" cy="3309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write.do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2904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7145033" cy="563231"/>
          </a:xfrm>
        </p:spPr>
        <p:txBody>
          <a:bodyPr/>
          <a:lstStyle/>
          <a:p>
            <a:r>
              <a:rPr lang="en-US" altLang="ko-KR" dirty="0"/>
              <a:t>POINT CODE/ERROR(</a:t>
            </a:r>
            <a:r>
              <a:rPr lang="ko-KR" altLang="en-US" dirty="0"/>
              <a:t>투자분석게시판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450319" cy="461665"/>
            <a:chOff x="-13148" y="1258286"/>
            <a:chExt cx="1450319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0502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모서리가 둥근 직사각형 3"/>
          <p:cNvSpPr/>
          <p:nvPr/>
        </p:nvSpPr>
        <p:spPr>
          <a:xfrm>
            <a:off x="295457" y="1542483"/>
            <a:ext cx="4107210" cy="6080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첨부파일 다중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미리보기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5457" y="2600015"/>
            <a:ext cx="10050810" cy="468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7465" y="2650814"/>
            <a:ext cx="977946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@</a:t>
            </a:r>
            <a:r>
              <a:rPr lang="en-US" altLang="ko-KR" sz="1400" dirty="0" err="1"/>
              <a:t>PostMapping</a:t>
            </a:r>
            <a:r>
              <a:rPr lang="en-US" altLang="ko-KR" sz="1400" dirty="0"/>
              <a:t>("/write.do")</a:t>
            </a:r>
          </a:p>
          <a:p>
            <a:r>
              <a:rPr lang="en-US" altLang="ko-KR" sz="1400" b="1" dirty="0"/>
              <a:t>public String write(</a:t>
            </a:r>
            <a:r>
              <a:rPr lang="en-US" altLang="ko-KR" sz="1400" b="1" dirty="0" err="1"/>
              <a:t>AnaBoardDTO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dto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AnaBoard_FileDTO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fdto</a:t>
            </a:r>
            <a:r>
              <a:rPr lang="en-US" altLang="ko-KR" sz="1400" b="1" dirty="0"/>
              <a:t>,</a:t>
            </a:r>
          </a:p>
          <a:p>
            <a:r>
              <a:rPr lang="en-US" altLang="ko-KR" sz="1400" dirty="0" err="1"/>
              <a:t>MultipartFile</a:t>
            </a:r>
            <a:r>
              <a:rPr lang="en-US" altLang="ko-KR" sz="1400" dirty="0"/>
              <a:t>[] </a:t>
            </a:r>
            <a:r>
              <a:rPr lang="en-US" altLang="ko-KR" sz="1400" dirty="0" err="1"/>
              <a:t>multiFile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HttpSession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session, </a:t>
            </a:r>
            <a:r>
              <a:rPr lang="en-US" altLang="ko-KR" sz="1400" dirty="0" err="1" smtClean="0"/>
              <a:t>HttpServletRequest</a:t>
            </a:r>
            <a:r>
              <a:rPr lang="en-US" altLang="ko-KR" sz="1400" dirty="0" smtClean="0"/>
              <a:t> request) </a:t>
            </a:r>
            <a:r>
              <a:rPr lang="en-US" altLang="ko-KR" sz="1400" b="1" dirty="0" smtClean="0"/>
              <a:t>throws </a:t>
            </a:r>
            <a:r>
              <a:rPr lang="en-US" altLang="ko-KR" sz="1400" b="1" u="sng" dirty="0"/>
              <a:t>Exception </a:t>
            </a:r>
            <a:r>
              <a:rPr lang="en-US" altLang="ko-KR" sz="1400" b="1" u="sng" dirty="0" smtClean="0"/>
              <a:t>{</a:t>
            </a:r>
          </a:p>
          <a:p>
            <a:r>
              <a:rPr lang="en-US" altLang="ko-KR" sz="1400" dirty="0" smtClean="0"/>
              <a:t>	File </a:t>
            </a:r>
            <a:r>
              <a:rPr lang="en-US" altLang="ko-KR" sz="1400" dirty="0" err="1"/>
              <a:t>saveFile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dto.setMultiFile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multiFile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	String </a:t>
            </a:r>
            <a:r>
              <a:rPr lang="en-US" altLang="ko-KR" sz="1400" dirty="0" err="1"/>
              <a:t>realPath</a:t>
            </a:r>
            <a:r>
              <a:rPr lang="en-US" altLang="ko-KR" sz="1400" dirty="0"/>
              <a:t> =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request.getServletContext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getRealPath</a:t>
            </a:r>
            <a:r>
              <a:rPr lang="en-US" altLang="ko-KR" sz="1400" dirty="0"/>
              <a:t>("/upload/image/</a:t>
            </a:r>
            <a:r>
              <a:rPr lang="en-US" altLang="ko-KR" sz="1400" dirty="0" err="1"/>
              <a:t>anaboard</a:t>
            </a:r>
            <a:r>
              <a:rPr lang="en-US" altLang="ko-KR" sz="1400" dirty="0" smtClean="0"/>
              <a:t>");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err="1" smtClean="0"/>
              <a:t>service.write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dto</a:t>
            </a:r>
            <a:r>
              <a:rPr lang="en-US" altLang="ko-KR" sz="1400" dirty="0"/>
              <a:t>);</a:t>
            </a:r>
            <a:endParaRPr lang="en-US" altLang="ko-KR" sz="1400" dirty="0" smtClean="0"/>
          </a:p>
          <a:p>
            <a:endParaRPr lang="en-US" altLang="ko-KR" sz="1400" b="1" dirty="0" smtClean="0"/>
          </a:p>
          <a:p>
            <a:r>
              <a:rPr lang="en-US" altLang="ko-KR" sz="1400" b="1" dirty="0"/>
              <a:t>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multiFile.length</a:t>
            </a:r>
            <a:r>
              <a:rPr lang="en-US" altLang="ko-KR" sz="1400" b="1" dirty="0"/>
              <a:t>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</a:t>
            </a:r>
            <a:r>
              <a:rPr lang="en-US" altLang="ko-KR" sz="1400" b="1" dirty="0" smtClean="0"/>
              <a:t>{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//</a:t>
            </a:r>
            <a:r>
              <a:rPr lang="en-US" altLang="ko-KR" sz="1400" dirty="0"/>
              <a:t>DB</a:t>
            </a:r>
            <a:r>
              <a:rPr lang="ko-KR" altLang="en-US" sz="1400" dirty="0"/>
              <a:t>에 저장할 파일 이름 </a:t>
            </a:r>
            <a:r>
              <a:rPr lang="ko-KR" altLang="en-US" sz="1400" dirty="0" err="1"/>
              <a:t>셋팅</a:t>
            </a:r>
            <a:endParaRPr lang="ko-KR" altLang="en-US" sz="1400" dirty="0"/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saveFile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FileUtil.</a:t>
            </a:r>
            <a:r>
              <a:rPr lang="en-US" altLang="ko-KR" sz="1400" i="1" dirty="0" err="1"/>
              <a:t>removeDuplicateFileName</a:t>
            </a:r>
            <a:r>
              <a:rPr lang="en-US" altLang="ko-KR" sz="1400" i="1" dirty="0"/>
              <a:t>(</a:t>
            </a:r>
            <a:r>
              <a:rPr lang="en-US" altLang="ko-KR" sz="1400" i="1" dirty="0" err="1"/>
              <a:t>realPath</a:t>
            </a:r>
            <a:r>
              <a:rPr lang="en-US" altLang="ko-KR" sz="1400" i="1" dirty="0"/>
              <a:t>, </a:t>
            </a:r>
            <a:r>
              <a:rPr lang="en-US" altLang="ko-KR" sz="1400" i="1" dirty="0" smtClean="0"/>
              <a:t>	</a:t>
            </a:r>
            <a:r>
              <a:rPr lang="en-US" altLang="ko-KR" sz="1400" i="1" dirty="0" err="1" smtClean="0"/>
              <a:t>multiFile</a:t>
            </a:r>
            <a:r>
              <a:rPr lang="en-US" altLang="ko-KR" sz="1400" i="1" dirty="0" smtClean="0"/>
              <a:t>[</a:t>
            </a:r>
            <a:r>
              <a:rPr lang="en-US" altLang="ko-KR" sz="1400" i="1" dirty="0" err="1" smtClean="0"/>
              <a:t>i</a:t>
            </a:r>
            <a:r>
              <a:rPr lang="en-US" altLang="ko-KR" sz="1400" i="1" dirty="0"/>
              <a:t>].</a:t>
            </a:r>
            <a:r>
              <a:rPr lang="en-US" altLang="ko-KR" sz="1400" i="1" dirty="0" err="1"/>
              <a:t>getOriginalFilename</a:t>
            </a:r>
            <a:r>
              <a:rPr lang="en-US" altLang="ko-KR" sz="1400" i="1" dirty="0"/>
              <a:t>());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fdto.setNo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dto.getNo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fdto.setFileName</a:t>
            </a:r>
            <a:r>
              <a:rPr lang="en-US" altLang="ko-KR" sz="1400" dirty="0"/>
              <a:t>("/upload/image/</a:t>
            </a:r>
            <a:r>
              <a:rPr lang="en-US" altLang="ko-KR" sz="1400" dirty="0" err="1"/>
              <a:t>anaboard</a:t>
            </a:r>
            <a:r>
              <a:rPr lang="en-US" altLang="ko-KR" sz="1400" dirty="0"/>
              <a:t>/" + </a:t>
            </a:r>
            <a:r>
              <a:rPr lang="en-US" altLang="ko-KR" sz="1400" dirty="0" err="1"/>
              <a:t>saveFile.getName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fdto.setOri_fileName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multiFile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getOriginalFilename</a:t>
            </a:r>
            <a:r>
              <a:rPr lang="en-US" altLang="ko-KR" sz="1400" dirty="0"/>
              <a:t>());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err="1" smtClean="0"/>
              <a:t>service.writeFile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fdto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multiFile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transferTo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saveFile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	}</a:t>
            </a:r>
          </a:p>
          <a:p>
            <a:r>
              <a:rPr lang="en-US" altLang="ko-KR" sz="1400" b="1" dirty="0"/>
              <a:t>return "</a:t>
            </a:r>
            <a:r>
              <a:rPr lang="en-US" altLang="ko-KR" sz="1400" b="1" dirty="0" err="1"/>
              <a:t>redirect:list.do</a:t>
            </a:r>
            <a:r>
              <a:rPr lang="en-US" altLang="ko-KR" sz="1400" b="1" dirty="0"/>
              <a:t>";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5457" y="2150533"/>
            <a:ext cx="4107210" cy="3309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AnaBoardController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30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2859885" cy="563231"/>
          </a:xfrm>
        </p:spPr>
        <p:txBody>
          <a:bodyPr/>
          <a:lstStyle/>
          <a:p>
            <a:r>
              <a:rPr lang="ko-KR" altLang="en-US" dirty="0" smtClean="0"/>
              <a:t>구현 핵심 코드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450319" cy="461665"/>
            <a:chOff x="-13148" y="1258286"/>
            <a:chExt cx="1450319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0502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모서리가 둥근 직사각형 3"/>
          <p:cNvSpPr/>
          <p:nvPr/>
        </p:nvSpPr>
        <p:spPr>
          <a:xfrm>
            <a:off x="295457" y="1542483"/>
            <a:ext cx="4107210" cy="6080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추천</a:t>
            </a:r>
            <a:r>
              <a:rPr lang="ko-KR" altLang="en-US" dirty="0"/>
              <a:t>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5458" y="2481483"/>
            <a:ext cx="4615210" cy="4799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81600" y="1080818"/>
            <a:ext cx="5257800" cy="6200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2001" y="2481484"/>
            <a:ext cx="441159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&lt;script type=</a:t>
            </a:r>
            <a:r>
              <a:rPr lang="en-US" altLang="ko-KR" sz="1400" i="1" dirty="0"/>
              <a:t>"text/</a:t>
            </a:r>
            <a:r>
              <a:rPr lang="en-US" altLang="ko-KR" sz="1400" i="1" dirty="0" err="1"/>
              <a:t>javascript</a:t>
            </a:r>
            <a:r>
              <a:rPr lang="en-US" altLang="ko-KR" sz="1400" i="1" dirty="0" smtClean="0"/>
              <a:t>"&gt;</a:t>
            </a:r>
          </a:p>
          <a:p>
            <a:r>
              <a:rPr lang="en-US" altLang="ko-KR" sz="1400" i="1" dirty="0" smtClean="0"/>
              <a:t>//</a:t>
            </a:r>
            <a:r>
              <a:rPr lang="ko-KR" altLang="en-US" sz="1400" i="1" dirty="0" smtClean="0"/>
              <a:t>컨트롤러에서 전달받은 값 저장</a:t>
            </a:r>
            <a:endParaRPr lang="en-US" altLang="ko-KR" sz="1400" i="1" dirty="0" smtClean="0"/>
          </a:p>
          <a:p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rornType</a:t>
            </a:r>
            <a:r>
              <a:rPr lang="en-US" altLang="ko-KR" sz="1400" b="1" dirty="0"/>
              <a:t> = ${</a:t>
            </a:r>
            <a:r>
              <a:rPr lang="en-US" altLang="ko-KR" sz="1400" b="1" dirty="0" err="1"/>
              <a:t>rornType</a:t>
            </a:r>
            <a:r>
              <a:rPr lang="en-US" altLang="ko-KR" sz="1400" b="1" dirty="0"/>
              <a:t>};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r_cnt</a:t>
            </a:r>
            <a:r>
              <a:rPr lang="en-US" altLang="ko-KR" sz="1400" b="1" dirty="0"/>
              <a:t> = ${</a:t>
            </a:r>
            <a:r>
              <a:rPr lang="en-US" altLang="ko-KR" sz="1400" b="1" dirty="0" err="1"/>
              <a:t>dto.r_cnt</a:t>
            </a:r>
            <a:r>
              <a:rPr lang="en-US" altLang="ko-KR" sz="1400" b="1" dirty="0"/>
              <a:t>};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n_cnt</a:t>
            </a:r>
            <a:r>
              <a:rPr lang="en-US" altLang="ko-KR" sz="1400" b="1" dirty="0"/>
              <a:t> = ${</a:t>
            </a:r>
            <a:r>
              <a:rPr lang="en-US" altLang="ko-KR" sz="1400" b="1" dirty="0" err="1"/>
              <a:t>dto.n_cnt</a:t>
            </a:r>
            <a:r>
              <a:rPr lang="en-US" altLang="ko-KR" sz="1400" b="1" dirty="0"/>
              <a:t>};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b="1" dirty="0"/>
              <a:t> writer = "${login.id}";</a:t>
            </a:r>
          </a:p>
          <a:p>
            <a:endParaRPr lang="ko-KR" altLang="en-US" sz="1400" dirty="0"/>
          </a:p>
          <a:p>
            <a:r>
              <a:rPr lang="en-US" altLang="ko-KR" sz="1400" dirty="0"/>
              <a:t>$(document).ready(</a:t>
            </a:r>
            <a:r>
              <a:rPr lang="en-US" altLang="ko-KR" sz="1400" b="1" dirty="0"/>
              <a:t>function(){</a:t>
            </a:r>
          </a:p>
          <a:p>
            <a:pPr lvl="1"/>
            <a:r>
              <a:rPr lang="en-US" altLang="ko-KR" sz="1400" dirty="0"/>
              <a:t>//</a:t>
            </a:r>
            <a:r>
              <a:rPr lang="ko-KR" altLang="en-US" sz="1400" dirty="0"/>
              <a:t>초기값</a:t>
            </a:r>
          </a:p>
          <a:p>
            <a:pPr lvl="1"/>
            <a:r>
              <a:rPr lang="en-US" altLang="ko-KR" sz="1400" b="1" dirty="0" err="1"/>
              <a:t>var</a:t>
            </a:r>
            <a:r>
              <a:rPr lang="en-US" altLang="ko-KR" sz="1400" b="1" dirty="0"/>
              <a:t> r1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tup</a:t>
            </a:r>
            <a:r>
              <a:rPr lang="en-US" altLang="ko-KR" sz="1400" b="1" dirty="0"/>
              <a:t>");</a:t>
            </a:r>
          </a:p>
          <a:p>
            <a:pPr lvl="1"/>
            <a:r>
              <a:rPr lang="en-US" altLang="ko-KR" sz="1400" b="1" dirty="0" err="1"/>
              <a:t>var</a:t>
            </a:r>
            <a:r>
              <a:rPr lang="en-US" altLang="ko-KR" sz="1400" b="1" dirty="0"/>
              <a:t> n1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tdown</a:t>
            </a:r>
            <a:r>
              <a:rPr lang="en-US" altLang="ko-KR" sz="1400" b="1" dirty="0"/>
              <a:t>");</a:t>
            </a:r>
          </a:p>
          <a:p>
            <a:pPr lvl="1"/>
            <a:endParaRPr lang="en-US" altLang="ko-KR" sz="1400" b="1" dirty="0" smtClean="0"/>
          </a:p>
          <a:p>
            <a:pPr lvl="1"/>
            <a:r>
              <a:rPr lang="en-US" altLang="ko-KR" sz="1400" b="1" dirty="0" smtClean="0"/>
              <a:t>if(</a:t>
            </a:r>
            <a:r>
              <a:rPr lang="en-US" altLang="ko-KR" sz="1400" b="1" dirty="0" err="1" smtClean="0"/>
              <a:t>rornType</a:t>
            </a:r>
            <a:r>
              <a:rPr lang="en-US" altLang="ko-KR" sz="1400" b="1" dirty="0"/>
              <a:t>==0){</a:t>
            </a:r>
          </a:p>
          <a:p>
            <a:pPr lvl="1"/>
            <a:r>
              <a:rPr lang="en-US" altLang="ko-KR" sz="1400" dirty="0" smtClean="0"/>
              <a:t>	r1.style.color</a:t>
            </a:r>
            <a:r>
              <a:rPr lang="en-US" altLang="ko-KR" sz="1400" dirty="0"/>
              <a:t>='black</a:t>
            </a:r>
            <a:r>
              <a:rPr lang="en-US" altLang="ko-KR" sz="1400" dirty="0" smtClean="0"/>
              <a:t>'; n1.style.color</a:t>
            </a:r>
            <a:r>
              <a:rPr lang="en-US" altLang="ko-KR" sz="1400" dirty="0"/>
              <a:t>='black';</a:t>
            </a:r>
          </a:p>
          <a:p>
            <a:pPr lvl="1"/>
            <a:r>
              <a:rPr lang="en-US" altLang="ko-KR" sz="1400" dirty="0"/>
              <a:t>}</a:t>
            </a:r>
          </a:p>
          <a:p>
            <a:pPr lvl="1"/>
            <a:r>
              <a:rPr lang="en-US" altLang="ko-KR" sz="1400" b="1" dirty="0"/>
              <a:t>if(</a:t>
            </a:r>
            <a:r>
              <a:rPr lang="en-US" altLang="ko-KR" sz="1400" b="1" dirty="0" err="1"/>
              <a:t>rornType</a:t>
            </a:r>
            <a:r>
              <a:rPr lang="en-US" altLang="ko-KR" sz="1400" b="1" dirty="0"/>
              <a:t>==1){</a:t>
            </a:r>
          </a:p>
          <a:p>
            <a:pPr lvl="1"/>
            <a:r>
              <a:rPr lang="en-US" altLang="ko-KR" sz="1400" dirty="0" smtClean="0"/>
              <a:t>	r1.style.color</a:t>
            </a:r>
            <a:r>
              <a:rPr lang="en-US" altLang="ko-KR" sz="1400" dirty="0"/>
              <a:t>='red</a:t>
            </a:r>
            <a:r>
              <a:rPr lang="en-US" altLang="ko-KR" sz="1400" dirty="0" smtClean="0"/>
              <a:t>'; n1.style.color</a:t>
            </a:r>
            <a:r>
              <a:rPr lang="en-US" altLang="ko-KR" sz="1400" dirty="0"/>
              <a:t>='black';</a:t>
            </a:r>
          </a:p>
          <a:p>
            <a:pPr lvl="1"/>
            <a:r>
              <a:rPr lang="en-US" altLang="ko-KR" sz="1400" dirty="0"/>
              <a:t>}</a:t>
            </a:r>
          </a:p>
          <a:p>
            <a:pPr lvl="1"/>
            <a:r>
              <a:rPr lang="en-US" altLang="ko-KR" sz="1400" b="1" dirty="0"/>
              <a:t>if(</a:t>
            </a:r>
            <a:r>
              <a:rPr lang="en-US" altLang="ko-KR" sz="1400" b="1" dirty="0" err="1"/>
              <a:t>rornType</a:t>
            </a:r>
            <a:r>
              <a:rPr lang="en-US" altLang="ko-KR" sz="1400" b="1" dirty="0"/>
              <a:t>==2){</a:t>
            </a:r>
          </a:p>
          <a:p>
            <a:pPr lvl="1"/>
            <a:r>
              <a:rPr lang="en-US" altLang="ko-KR" sz="1400" dirty="0" smtClean="0"/>
              <a:t>	r1.style.color</a:t>
            </a:r>
            <a:r>
              <a:rPr lang="en-US" altLang="ko-KR" sz="1400" dirty="0"/>
              <a:t>='black</a:t>
            </a:r>
            <a:r>
              <a:rPr lang="en-US" altLang="ko-KR" sz="1400" dirty="0" smtClean="0"/>
              <a:t>'; n1.style.color</a:t>
            </a:r>
            <a:r>
              <a:rPr lang="en-US" altLang="ko-KR" sz="1400" dirty="0"/>
              <a:t>='red';</a:t>
            </a:r>
          </a:p>
          <a:p>
            <a:pPr lvl="1"/>
            <a:r>
              <a:rPr lang="en-US" altLang="ko-KR" sz="1400" dirty="0"/>
              <a:t>}</a:t>
            </a:r>
          </a:p>
          <a:p>
            <a:r>
              <a:rPr lang="en-US" altLang="ko-KR" sz="1400" dirty="0" smtClean="0"/>
              <a:t>});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5181600" y="1167603"/>
            <a:ext cx="532394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 dirty="0" smtClean="0"/>
              <a:t>//</a:t>
            </a:r>
            <a:r>
              <a:rPr lang="ko-KR" altLang="en-US" sz="1400" i="1" dirty="0" smtClean="0"/>
              <a:t>좋아요 싫어요 버튼 클릭 시 이벤트 실행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function </a:t>
            </a:r>
            <a:r>
              <a:rPr lang="en-US" altLang="ko-KR" sz="1400" b="1" dirty="0" err="1" smtClean="0"/>
              <a:t>btn</a:t>
            </a:r>
            <a:r>
              <a:rPr lang="en-US" altLang="ko-KR" sz="1400" b="1" dirty="0" smtClean="0"/>
              <a:t>(result){</a:t>
            </a:r>
          </a:p>
          <a:p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result_ = </a:t>
            </a:r>
            <a:r>
              <a:rPr lang="en-US" altLang="ko-KR" sz="1400" b="1" dirty="0" err="1"/>
              <a:t>result.split</a:t>
            </a:r>
            <a:r>
              <a:rPr lang="en-US" altLang="ko-KR" sz="1400" b="1" dirty="0" smtClean="0"/>
              <a:t>(','); //ajax</a:t>
            </a:r>
            <a:r>
              <a:rPr lang="ko-KR" altLang="en-US" sz="1400" b="1" dirty="0" smtClean="0"/>
              <a:t>로 전달받은 결과 값</a:t>
            </a:r>
            <a:endParaRPr lang="en-US" altLang="ko-KR" sz="1400" b="1" dirty="0"/>
          </a:p>
          <a:p>
            <a:r>
              <a:rPr lang="en-US" altLang="ko-KR" sz="1400" dirty="0" smtClean="0"/>
              <a:t>	result=result</a:t>
            </a:r>
            <a:r>
              <a:rPr lang="en-US" altLang="ko-KR" sz="1400" dirty="0"/>
              <a:t>_[0];</a:t>
            </a:r>
          </a:p>
          <a:p>
            <a:r>
              <a:rPr lang="en-US" altLang="ko-KR" sz="1400" dirty="0" smtClean="0"/>
              <a:t>	$("#</a:t>
            </a:r>
            <a:r>
              <a:rPr lang="en-US" altLang="ko-KR" sz="1400" dirty="0" err="1"/>
              <a:t>rcnt</a:t>
            </a:r>
            <a:r>
              <a:rPr lang="en-US" altLang="ko-KR" sz="1400" dirty="0"/>
              <a:t>").text(result_[1</a:t>
            </a:r>
            <a:r>
              <a:rPr lang="en-US" altLang="ko-KR" sz="1400" dirty="0" smtClean="0"/>
              <a:t>]); $("#</a:t>
            </a:r>
            <a:r>
              <a:rPr lang="en-US" altLang="ko-KR" sz="1400" dirty="0" err="1"/>
              <a:t>ncnt</a:t>
            </a:r>
            <a:r>
              <a:rPr lang="en-US" altLang="ko-KR" sz="1400" dirty="0"/>
              <a:t>").text(result_[2]);</a:t>
            </a:r>
          </a:p>
          <a:p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r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tup</a:t>
            </a:r>
            <a:r>
              <a:rPr lang="en-US" altLang="ko-KR" sz="1400" b="1" dirty="0"/>
              <a:t>");</a:t>
            </a:r>
          </a:p>
          <a:p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n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tdown</a:t>
            </a:r>
            <a:r>
              <a:rPr lang="en-US" altLang="ko-KR" sz="1400" b="1" dirty="0"/>
              <a:t>");</a:t>
            </a:r>
          </a:p>
          <a:p>
            <a:r>
              <a:rPr lang="en-US" altLang="ko-KR" sz="1400" b="1" dirty="0" smtClean="0"/>
              <a:t>	if(result</a:t>
            </a:r>
            <a:r>
              <a:rPr lang="en-US" altLang="ko-KR" sz="1400" b="1" dirty="0"/>
              <a:t>=="1"){</a:t>
            </a:r>
          </a:p>
          <a:p>
            <a:r>
              <a:rPr lang="en-US" altLang="ko-KR" sz="1400" dirty="0" smtClean="0"/>
              <a:t>	//</a:t>
            </a:r>
            <a:r>
              <a:rPr lang="ko-KR" altLang="en-US" sz="1400" dirty="0"/>
              <a:t>처음으로 데이터가 생성 되었을 때</a:t>
            </a:r>
          </a:p>
          <a:p>
            <a:r>
              <a:rPr lang="en-US" altLang="ko-KR" sz="1400" dirty="0" smtClean="0"/>
              <a:t>	//</a:t>
            </a:r>
            <a:r>
              <a:rPr lang="ko-KR" altLang="en-US" sz="1400" dirty="0"/>
              <a:t>클릭한 값에 해당하는 것의 폰트 색 변화</a:t>
            </a:r>
          </a:p>
          <a:p>
            <a:pPr lvl="1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rornType</a:t>
            </a:r>
            <a:r>
              <a:rPr lang="en-US" altLang="ko-KR" sz="1400" b="1" dirty="0"/>
              <a:t>==1){</a:t>
            </a:r>
          </a:p>
          <a:p>
            <a:pPr lvl="1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r.style.color</a:t>
            </a:r>
            <a:r>
              <a:rPr lang="en-US" altLang="ko-KR" sz="1400" dirty="0"/>
              <a:t>='red</a:t>
            </a:r>
            <a:r>
              <a:rPr lang="en-US" altLang="ko-KR" sz="1400" dirty="0" smtClean="0"/>
              <a:t>'; </a:t>
            </a:r>
            <a:r>
              <a:rPr lang="en-US" altLang="ko-KR" sz="1400" dirty="0" err="1" smtClean="0"/>
              <a:t>n.style.color</a:t>
            </a:r>
            <a:r>
              <a:rPr lang="en-US" altLang="ko-KR" sz="1400" dirty="0"/>
              <a:t>='black</a:t>
            </a:r>
            <a:r>
              <a:rPr lang="en-US" altLang="ko-KR" sz="1400" dirty="0" smtClean="0"/>
              <a:t>';	}</a:t>
            </a:r>
            <a:endParaRPr lang="en-US" altLang="ko-KR" sz="1400" dirty="0"/>
          </a:p>
          <a:p>
            <a:pPr lvl="1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rornType</a:t>
            </a:r>
            <a:r>
              <a:rPr lang="en-US" altLang="ko-KR" sz="1400" b="1" dirty="0"/>
              <a:t>==2){</a:t>
            </a:r>
          </a:p>
          <a:p>
            <a:pPr lvl="1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r.style.color</a:t>
            </a:r>
            <a:r>
              <a:rPr lang="en-US" altLang="ko-KR" sz="1400" dirty="0"/>
              <a:t>='black</a:t>
            </a:r>
            <a:r>
              <a:rPr lang="en-US" altLang="ko-KR" sz="1400" dirty="0" smtClean="0"/>
              <a:t>'; </a:t>
            </a:r>
            <a:r>
              <a:rPr lang="en-US" altLang="ko-KR" sz="1400" dirty="0" err="1" smtClean="0"/>
              <a:t>n.style.color</a:t>
            </a:r>
            <a:r>
              <a:rPr lang="en-US" altLang="ko-KR" sz="1400" dirty="0"/>
              <a:t>='red</a:t>
            </a:r>
            <a:r>
              <a:rPr lang="en-US" altLang="ko-KR" sz="1400" dirty="0" smtClean="0"/>
              <a:t>';	}</a:t>
            </a:r>
            <a:endParaRPr lang="en-US" altLang="ko-KR" sz="1400" dirty="0"/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b="1" dirty="0" smtClean="0"/>
              <a:t>	if(result</a:t>
            </a:r>
            <a:r>
              <a:rPr lang="en-US" altLang="ko-KR" sz="1400" b="1" dirty="0"/>
              <a:t>=="2"){</a:t>
            </a:r>
          </a:p>
          <a:p>
            <a:pPr lvl="1"/>
            <a:r>
              <a:rPr lang="en-US" altLang="ko-KR" sz="1400" dirty="0"/>
              <a:t>//</a:t>
            </a:r>
            <a:r>
              <a:rPr lang="ko-KR" altLang="en-US" sz="1400" dirty="0"/>
              <a:t>데이터가 수정되었을 때</a:t>
            </a:r>
          </a:p>
          <a:p>
            <a:pPr lvl="1"/>
            <a:r>
              <a:rPr lang="en-US" altLang="ko-KR" sz="1400" dirty="0"/>
              <a:t>//</a:t>
            </a:r>
            <a:r>
              <a:rPr lang="ko-KR" altLang="en-US" sz="1400" dirty="0"/>
              <a:t>클릭한 값은 </a:t>
            </a:r>
            <a:r>
              <a:rPr lang="en-US" altLang="ko-KR" sz="1400" dirty="0"/>
              <a:t>red </a:t>
            </a:r>
            <a:r>
              <a:rPr lang="ko-KR" altLang="en-US" sz="1400" dirty="0"/>
              <a:t>다른 것은 </a:t>
            </a:r>
            <a:r>
              <a:rPr lang="en-US" altLang="ko-KR" sz="1400" dirty="0"/>
              <a:t>black</a:t>
            </a:r>
            <a:r>
              <a:rPr lang="ko-KR" altLang="en-US" sz="1400" dirty="0"/>
              <a:t>으로 전환</a:t>
            </a:r>
          </a:p>
          <a:p>
            <a:r>
              <a:rPr lang="en-US" altLang="ko-KR" sz="1400" b="1" dirty="0" smtClean="0"/>
              <a:t>		if(</a:t>
            </a:r>
            <a:r>
              <a:rPr lang="en-US" altLang="ko-KR" sz="1400" b="1" dirty="0" err="1" smtClean="0"/>
              <a:t>rornType</a:t>
            </a:r>
            <a:r>
              <a:rPr lang="en-US" altLang="ko-KR" sz="1400" b="1" dirty="0"/>
              <a:t>==1){</a:t>
            </a:r>
          </a:p>
          <a:p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r.style.color</a:t>
            </a:r>
            <a:r>
              <a:rPr lang="en-US" altLang="ko-KR" sz="1400" dirty="0"/>
              <a:t>='red</a:t>
            </a:r>
            <a:r>
              <a:rPr lang="en-US" altLang="ko-KR" sz="1400" dirty="0" smtClean="0"/>
              <a:t>'; </a:t>
            </a:r>
            <a:r>
              <a:rPr lang="en-US" altLang="ko-KR" sz="1400" dirty="0" err="1" smtClean="0"/>
              <a:t>n.style.color</a:t>
            </a:r>
            <a:r>
              <a:rPr lang="en-US" altLang="ko-KR" sz="1400" dirty="0"/>
              <a:t>='black</a:t>
            </a:r>
            <a:r>
              <a:rPr lang="en-US" altLang="ko-KR" sz="1400" dirty="0" smtClean="0"/>
              <a:t>';	}</a:t>
            </a:r>
            <a:endParaRPr lang="en-US" altLang="ko-KR" sz="1400" dirty="0"/>
          </a:p>
          <a:p>
            <a:r>
              <a:rPr lang="en-US" altLang="ko-KR" sz="1400" b="1" dirty="0" smtClean="0"/>
              <a:t>		if(</a:t>
            </a:r>
            <a:r>
              <a:rPr lang="en-US" altLang="ko-KR" sz="1400" b="1" dirty="0" err="1" smtClean="0"/>
              <a:t>rornType</a:t>
            </a:r>
            <a:r>
              <a:rPr lang="en-US" altLang="ko-KR" sz="1400" b="1" dirty="0"/>
              <a:t>==2){</a:t>
            </a:r>
          </a:p>
          <a:p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r.style.color</a:t>
            </a:r>
            <a:r>
              <a:rPr lang="en-US" altLang="ko-KR" sz="1400" dirty="0"/>
              <a:t>='black</a:t>
            </a:r>
            <a:r>
              <a:rPr lang="en-US" altLang="ko-KR" sz="1400" dirty="0" smtClean="0"/>
              <a:t>'; </a:t>
            </a:r>
            <a:r>
              <a:rPr lang="en-US" altLang="ko-KR" sz="1400" dirty="0" err="1" smtClean="0"/>
              <a:t>n.style.color</a:t>
            </a:r>
            <a:r>
              <a:rPr lang="en-US" altLang="ko-KR" sz="1400" dirty="0"/>
              <a:t>='red</a:t>
            </a:r>
            <a:r>
              <a:rPr lang="en-US" altLang="ko-KR" sz="1400" dirty="0" smtClean="0"/>
              <a:t>';	}</a:t>
            </a:r>
            <a:endParaRPr lang="en-US" altLang="ko-KR" sz="1400" dirty="0"/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b="1" dirty="0" smtClean="0"/>
              <a:t>	if(result</a:t>
            </a:r>
            <a:r>
              <a:rPr lang="en-US" altLang="ko-KR" sz="1400" b="1" dirty="0"/>
              <a:t>=="3"){</a:t>
            </a:r>
          </a:p>
          <a:p>
            <a:r>
              <a:rPr lang="en-US" altLang="ko-KR" sz="1400" dirty="0" smtClean="0"/>
              <a:t>	//</a:t>
            </a:r>
            <a:r>
              <a:rPr lang="ko-KR" altLang="en-US" sz="1400" dirty="0"/>
              <a:t>데이터가 삭제되었을 때</a:t>
            </a:r>
          </a:p>
          <a:p>
            <a:r>
              <a:rPr lang="en-US" altLang="ko-KR" sz="1400" dirty="0" smtClean="0"/>
              <a:t>	//</a:t>
            </a:r>
            <a:r>
              <a:rPr lang="ko-KR" altLang="en-US" sz="1400" dirty="0"/>
              <a:t>데이터가 없으므로 모두 </a:t>
            </a:r>
            <a:r>
              <a:rPr lang="en-US" altLang="ko-KR" sz="1400" dirty="0"/>
              <a:t>black</a:t>
            </a:r>
            <a:r>
              <a:rPr lang="ko-KR" altLang="en-US" sz="1400" dirty="0"/>
              <a:t>으로 전환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r.style.color</a:t>
            </a:r>
            <a:r>
              <a:rPr lang="en-US" altLang="ko-KR" sz="1400" dirty="0"/>
              <a:t>='black</a:t>
            </a:r>
            <a:r>
              <a:rPr lang="en-US" altLang="ko-KR" sz="1400" dirty="0" smtClean="0"/>
              <a:t>'; </a:t>
            </a:r>
            <a:r>
              <a:rPr lang="en-US" altLang="ko-KR" sz="1400" dirty="0" err="1" smtClean="0"/>
              <a:t>n.style.color</a:t>
            </a:r>
            <a:r>
              <a:rPr lang="en-US" altLang="ko-KR" sz="1400" dirty="0"/>
              <a:t>='black</a:t>
            </a:r>
            <a:r>
              <a:rPr lang="en-US" altLang="ko-KR" sz="1400" dirty="0" smtClean="0"/>
              <a:t>';	}</a:t>
            </a:r>
            <a:endParaRPr lang="en-US" altLang="ko-KR" sz="1400" dirty="0"/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295457" y="2150533"/>
            <a:ext cx="4107210" cy="3309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view.do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1778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2859885" cy="563231"/>
          </a:xfrm>
        </p:spPr>
        <p:txBody>
          <a:bodyPr/>
          <a:lstStyle/>
          <a:p>
            <a:r>
              <a:rPr lang="ko-KR" altLang="en-US" dirty="0" smtClean="0"/>
              <a:t>구현 핵심 코드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450319" cy="461665"/>
            <a:chOff x="-13148" y="1258286"/>
            <a:chExt cx="1450319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0502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모서리가 둥근 직사각형 3"/>
          <p:cNvSpPr/>
          <p:nvPr/>
        </p:nvSpPr>
        <p:spPr>
          <a:xfrm>
            <a:off x="295457" y="1542483"/>
            <a:ext cx="4107210" cy="6080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추천</a:t>
            </a:r>
            <a:r>
              <a:rPr lang="ko-KR" altLang="en-US" dirty="0"/>
              <a:t>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5458" y="2481483"/>
            <a:ext cx="4615210" cy="4799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81600" y="4574364"/>
            <a:ext cx="5257800" cy="27069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2001" y="2481484"/>
            <a:ext cx="491959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rornService</a:t>
            </a:r>
            <a:r>
              <a:rPr lang="en-US" altLang="ko-KR" sz="1400" b="1" dirty="0"/>
              <a:t> = (function(){</a:t>
            </a:r>
          </a:p>
          <a:p>
            <a:r>
              <a:rPr lang="en-US" altLang="ko-KR" sz="1400" b="1" dirty="0" smtClean="0"/>
              <a:t>	function </a:t>
            </a:r>
            <a:r>
              <a:rPr lang="en-US" altLang="ko-KR" sz="1400" b="1" dirty="0" err="1"/>
              <a:t>clickRorN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rorn</a:t>
            </a:r>
            <a:r>
              <a:rPr lang="en-US" altLang="ko-KR" sz="1400" b="1" dirty="0"/>
              <a:t>, callback, error) {</a:t>
            </a:r>
          </a:p>
          <a:p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writer = "${login.id}";</a:t>
            </a:r>
          </a:p>
          <a:p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no = ${dto.no};</a:t>
            </a:r>
          </a:p>
          <a:p>
            <a:r>
              <a:rPr lang="en-US" altLang="ko-KR" sz="1400" dirty="0" smtClean="0"/>
              <a:t>	//</a:t>
            </a:r>
            <a:r>
              <a:rPr lang="ko-KR" altLang="en-US" sz="1400" dirty="0"/>
              <a:t>데이터 확인</a:t>
            </a:r>
          </a:p>
          <a:p>
            <a:r>
              <a:rPr lang="en-US" altLang="ko-KR" sz="1400" dirty="0" smtClean="0"/>
              <a:t>	//</a:t>
            </a:r>
            <a:r>
              <a:rPr lang="en-US" altLang="ko-KR" sz="1400" dirty="0"/>
              <a:t>ajax</a:t>
            </a:r>
            <a:r>
              <a:rPr lang="ko-KR" altLang="en-US" sz="1400" dirty="0"/>
              <a:t>를 이용해서 데이터 넘기기 처리 </a:t>
            </a:r>
            <a:r>
              <a:rPr lang="en-US" altLang="ko-KR" sz="1400" dirty="0"/>
              <a:t>- load(), </a:t>
            </a:r>
            <a:r>
              <a:rPr lang="en-US" altLang="ko-KR" sz="1400" dirty="0" smtClean="0"/>
              <a:t>	$.</a:t>
            </a:r>
            <a:r>
              <a:rPr lang="en-US" altLang="ko-KR" sz="1400" dirty="0" err="1"/>
              <a:t>getJSON</a:t>
            </a:r>
            <a:r>
              <a:rPr lang="en-US" altLang="ko-KR" sz="1400" dirty="0"/>
              <a:t>, $.ajax()</a:t>
            </a:r>
          </a:p>
          <a:p>
            <a:r>
              <a:rPr lang="en-US" altLang="ko-KR" sz="1400" dirty="0" smtClean="0"/>
              <a:t>	$.</a:t>
            </a:r>
            <a:r>
              <a:rPr lang="en-US" altLang="ko-KR" sz="1400" dirty="0"/>
              <a:t>ajax({</a:t>
            </a:r>
          </a:p>
          <a:p>
            <a:r>
              <a:rPr lang="en-US" altLang="ko-KR" sz="1400" dirty="0" smtClean="0"/>
              <a:t>		type </a:t>
            </a:r>
            <a:r>
              <a:rPr lang="en-US" altLang="ko-KR" sz="1400" dirty="0"/>
              <a:t>: 'post',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url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'/</a:t>
            </a:r>
            <a:r>
              <a:rPr lang="en-US" altLang="ko-KR" sz="1400" dirty="0" err="1"/>
              <a:t>anaboard</a:t>
            </a:r>
            <a:r>
              <a:rPr lang="en-US" altLang="ko-KR" sz="1400" dirty="0"/>
              <a:t>/</a:t>
            </a:r>
            <a:r>
              <a:rPr lang="en-US" altLang="ko-KR" sz="1400" dirty="0" err="1"/>
              <a:t>rorn</a:t>
            </a:r>
            <a:r>
              <a:rPr lang="en-US" altLang="ko-KR" sz="1400" dirty="0"/>
              <a:t>',</a:t>
            </a:r>
          </a:p>
          <a:p>
            <a:r>
              <a:rPr lang="en-US" altLang="ko-KR" sz="1400" dirty="0" smtClean="0"/>
              <a:t>		//</a:t>
            </a:r>
            <a:r>
              <a:rPr lang="en-US" altLang="ko-KR" sz="1400" dirty="0"/>
              <a:t>data : ?</a:t>
            </a:r>
            <a:r>
              <a:rPr lang="ko-KR" altLang="en-US" sz="1400" dirty="0"/>
              <a:t>뒤에 쿼리를 의미 </a:t>
            </a:r>
            <a:r>
              <a:rPr lang="en-US" altLang="ko-KR" sz="1400" dirty="0"/>
              <a:t>k=v&amp;&amp;k=v : </a:t>
            </a:r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JSON.stringify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json</a:t>
            </a:r>
            <a:r>
              <a:rPr lang="en-US" altLang="ko-KR" sz="1400" dirty="0"/>
              <a:t>)</a:t>
            </a:r>
            <a:r>
              <a:rPr lang="ko-KR" altLang="en-US" sz="1400" dirty="0"/>
              <a:t>로 변환</a:t>
            </a:r>
          </a:p>
          <a:p>
            <a:r>
              <a:rPr lang="en-US" altLang="ko-KR" sz="1400" dirty="0" smtClean="0"/>
              <a:t>		data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JSON.stringify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rorn</a:t>
            </a:r>
            <a:r>
              <a:rPr lang="en-US" altLang="ko-KR" sz="1400" dirty="0"/>
              <a:t>),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contentType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"application/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; charset=utf-8",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//</a:t>
            </a:r>
            <a:r>
              <a:rPr lang="ko-KR" altLang="en-US" sz="1400" dirty="0"/>
              <a:t>등록이 성공했을 때 처리 </a:t>
            </a:r>
            <a:r>
              <a:rPr lang="en-US" altLang="ko-KR" sz="1400" dirty="0"/>
              <a:t>-&gt; </a:t>
            </a:r>
            <a:endParaRPr lang="en-US" altLang="ko-KR" sz="1400" dirty="0" smtClean="0"/>
          </a:p>
          <a:p>
            <a:r>
              <a:rPr lang="en-US" altLang="ko-KR" sz="1400" dirty="0" smtClean="0"/>
              <a:t>		//</a:t>
            </a:r>
            <a:r>
              <a:rPr lang="ko-KR" altLang="en-US" sz="1400" dirty="0" err="1" smtClean="0"/>
              <a:t>댓글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리스트를 다시 불러와서 표시한다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smtClean="0"/>
              <a:t>		success </a:t>
            </a:r>
            <a:r>
              <a:rPr lang="en-US" altLang="ko-KR" sz="1400" dirty="0"/>
              <a:t>: </a:t>
            </a:r>
            <a:r>
              <a:rPr lang="en-US" altLang="ko-KR" sz="1400" b="1" dirty="0"/>
              <a:t>function(result, status, </a:t>
            </a:r>
            <a:r>
              <a:rPr lang="en-US" altLang="ko-KR" sz="1400" b="1" dirty="0" err="1"/>
              <a:t>xhr</a:t>
            </a:r>
            <a:r>
              <a:rPr lang="en-US" altLang="ko-KR" sz="1400" b="1" dirty="0"/>
              <a:t>) {</a:t>
            </a:r>
          </a:p>
          <a:p>
            <a:r>
              <a:rPr lang="en-US" altLang="ko-KR" sz="1400" b="1" dirty="0" smtClean="0"/>
              <a:t>		if </a:t>
            </a:r>
            <a:r>
              <a:rPr lang="en-US" altLang="ko-KR" sz="1400" b="1" dirty="0"/>
              <a:t>(callback)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callback(result); }</a:t>
            </a:r>
            <a:endParaRPr lang="en-US" altLang="ko-KR" sz="1400" dirty="0"/>
          </a:p>
          <a:p>
            <a:r>
              <a:rPr lang="en-US" altLang="ko-KR" sz="1400" dirty="0" smtClean="0"/>
              <a:t>	},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81600" y="4574364"/>
            <a:ext cx="532394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400" dirty="0" smtClean="0"/>
              <a:t>//</a:t>
            </a:r>
            <a:r>
              <a:rPr lang="ko-KR" altLang="en-US" sz="1400" dirty="0"/>
              <a:t>등록 오류가 발생된 경우 처리</a:t>
            </a:r>
          </a:p>
          <a:p>
            <a:pPr lvl="1"/>
            <a:r>
              <a:rPr lang="en-US" altLang="ko-KR" sz="1400" dirty="0"/>
              <a:t>error : </a:t>
            </a:r>
            <a:r>
              <a:rPr lang="en-US" altLang="ko-KR" sz="1400" b="1" dirty="0"/>
              <a:t>function(</a:t>
            </a:r>
            <a:r>
              <a:rPr lang="en-US" altLang="ko-KR" sz="1400" b="1" dirty="0" err="1"/>
              <a:t>xhr</a:t>
            </a:r>
            <a:r>
              <a:rPr lang="en-US" altLang="ko-KR" sz="1400" b="1" dirty="0"/>
              <a:t>, status, </a:t>
            </a:r>
            <a:r>
              <a:rPr lang="en-US" altLang="ko-KR" sz="1400" b="1" dirty="0" err="1"/>
              <a:t>er</a:t>
            </a:r>
            <a:r>
              <a:rPr lang="en-US" altLang="ko-KR" sz="1400" b="1" dirty="0"/>
              <a:t>) {</a:t>
            </a:r>
          </a:p>
          <a:p>
            <a:pPr lvl="1"/>
            <a:r>
              <a:rPr lang="en-US" altLang="ko-KR" sz="1400" b="1" dirty="0" smtClean="0"/>
              <a:t>	if </a:t>
            </a:r>
            <a:r>
              <a:rPr lang="en-US" altLang="ko-KR" sz="1400" b="1" dirty="0"/>
              <a:t>(error)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error(</a:t>
            </a:r>
            <a:r>
              <a:rPr lang="en-US" altLang="ko-KR" sz="1400" dirty="0" err="1" smtClean="0"/>
              <a:t>er</a:t>
            </a:r>
            <a:r>
              <a:rPr lang="en-US" altLang="ko-KR" sz="1400" dirty="0" smtClean="0"/>
              <a:t>); }</a:t>
            </a:r>
            <a:endParaRPr lang="en-US" altLang="ko-KR" sz="1400" dirty="0"/>
          </a:p>
          <a:p>
            <a:pPr lvl="1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lvl="1"/>
            <a:r>
              <a:rPr lang="en-US" altLang="ko-KR" sz="1400" dirty="0"/>
              <a:t>});</a:t>
            </a:r>
          </a:p>
          <a:p>
            <a:r>
              <a:rPr lang="en-US" altLang="ko-KR" sz="1400" dirty="0"/>
              <a:t>}//end </a:t>
            </a:r>
            <a:r>
              <a:rPr lang="en-US" altLang="ko-KR" sz="1400" dirty="0" err="1"/>
              <a:t>fucntion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clickRorN</a:t>
            </a:r>
            <a:endParaRPr lang="en-US" altLang="ko-KR" sz="1400" dirty="0"/>
          </a:p>
          <a:p>
            <a:endParaRPr lang="en-US" altLang="ko-KR" sz="1400" b="1" dirty="0" smtClean="0"/>
          </a:p>
          <a:p>
            <a:r>
              <a:rPr lang="en-US" altLang="ko-KR" sz="1400" b="1" dirty="0" smtClean="0"/>
              <a:t>return </a:t>
            </a:r>
            <a:r>
              <a:rPr lang="en-US" altLang="ko-KR" sz="1400" b="1" dirty="0"/>
              <a:t>{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clickRorN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clickRorN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 smtClean="0"/>
              <a:t>})();</a:t>
            </a:r>
          </a:p>
          <a:p>
            <a:r>
              <a:rPr lang="en-US" altLang="ko-KR" sz="1400" dirty="0"/>
              <a:t>&lt;/script&gt;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5457" y="2150533"/>
            <a:ext cx="4107210" cy="3309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view.do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633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80612"/>
            <a:ext cx="7145033" cy="563231"/>
          </a:xfrm>
        </p:spPr>
        <p:txBody>
          <a:bodyPr/>
          <a:lstStyle/>
          <a:p>
            <a:r>
              <a:rPr lang="en-US" altLang="ko-KR" dirty="0"/>
              <a:t>POINT CODE/ERROR(</a:t>
            </a:r>
            <a:r>
              <a:rPr lang="ko-KR" altLang="en-US" dirty="0"/>
              <a:t>투자분석게시판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1450319" cy="461665"/>
            <a:chOff x="-13148" y="1258286"/>
            <a:chExt cx="1450319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0502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모서리가 둥근 직사각형 3"/>
          <p:cNvSpPr/>
          <p:nvPr/>
        </p:nvSpPr>
        <p:spPr>
          <a:xfrm>
            <a:off x="295457" y="1542483"/>
            <a:ext cx="4107210" cy="6080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추천</a:t>
            </a:r>
            <a:r>
              <a:rPr lang="ko-KR" altLang="en-US" dirty="0"/>
              <a:t>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5458" y="2481483"/>
            <a:ext cx="4615210" cy="4799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81600" y="957068"/>
            <a:ext cx="5257800" cy="6324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2001" y="2481484"/>
            <a:ext cx="491959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@</a:t>
            </a:r>
            <a:r>
              <a:rPr lang="en-US" altLang="ko-KR" sz="1400" dirty="0" err="1"/>
              <a:t>PostMapping</a:t>
            </a:r>
            <a:r>
              <a:rPr lang="en-US" altLang="ko-KR" sz="1400" dirty="0"/>
              <a:t>(value = "/</a:t>
            </a:r>
            <a:r>
              <a:rPr lang="en-US" altLang="ko-KR" sz="1400" dirty="0" err="1"/>
              <a:t>rorn</a:t>
            </a:r>
            <a:r>
              <a:rPr lang="en-US" altLang="ko-KR" sz="1400" dirty="0"/>
              <a:t>", consumes="application/</a:t>
            </a:r>
            <a:r>
              <a:rPr lang="en-US" altLang="ko-KR" sz="1400" dirty="0" err="1"/>
              <a:t>json</a:t>
            </a:r>
            <a:r>
              <a:rPr lang="en-US" altLang="ko-KR" sz="1400" dirty="0" smtClean="0"/>
              <a:t>", produces</a:t>
            </a:r>
            <a:r>
              <a:rPr lang="en-US" altLang="ko-KR" sz="1400" dirty="0"/>
              <a:t>="application/text; charset=utf8")</a:t>
            </a:r>
          </a:p>
          <a:p>
            <a:r>
              <a:rPr lang="en-US" altLang="ko-KR" sz="1400" b="1" dirty="0"/>
              <a:t>public </a:t>
            </a:r>
            <a:r>
              <a:rPr lang="en-US" altLang="ko-KR" sz="1400" b="1" dirty="0" err="1"/>
              <a:t>ResponseEntity</a:t>
            </a:r>
            <a:r>
              <a:rPr lang="en-US" altLang="ko-KR" sz="1400" b="1" dirty="0"/>
              <a:t>&lt;String&gt; </a:t>
            </a:r>
            <a:r>
              <a:rPr lang="en-US" altLang="ko-KR" sz="1400" b="1" dirty="0" err="1"/>
              <a:t>clickRorN</a:t>
            </a:r>
            <a:r>
              <a:rPr lang="en-US" altLang="ko-KR" sz="1400" b="1" dirty="0"/>
              <a:t>(@</a:t>
            </a:r>
            <a:r>
              <a:rPr lang="en-US" altLang="ko-KR" sz="1400" b="1" dirty="0" err="1"/>
              <a:t>RequestBody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RorNDTO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dto</a:t>
            </a:r>
            <a:r>
              <a:rPr lang="en-US" altLang="ko-KR" sz="1400" b="1" dirty="0"/>
              <a:t>){</a:t>
            </a:r>
          </a:p>
          <a:p>
            <a:r>
              <a:rPr lang="en-US" altLang="ko-KR" sz="1400" dirty="0" smtClean="0"/>
              <a:t>//</a:t>
            </a:r>
            <a:r>
              <a:rPr lang="ko-KR" altLang="en-US" sz="1400" dirty="0"/>
              <a:t>버튼 클릭했을 때 넘어오는 함수</a:t>
            </a:r>
          </a:p>
          <a:p>
            <a:r>
              <a:rPr lang="en-US" altLang="ko-KR" sz="1400" b="1" dirty="0" smtClean="0"/>
              <a:t>try </a:t>
            </a:r>
            <a:r>
              <a:rPr lang="en-US" altLang="ko-KR" sz="1400" b="1" dirty="0"/>
              <a:t>{</a:t>
            </a:r>
          </a:p>
          <a:p>
            <a:r>
              <a:rPr lang="en-US" altLang="ko-KR" sz="1400" dirty="0"/>
              <a:t>//</a:t>
            </a:r>
            <a:r>
              <a:rPr lang="ko-KR" altLang="en-US" sz="1400" dirty="0"/>
              <a:t>반환 값은 </a:t>
            </a:r>
            <a:r>
              <a:rPr lang="en-US" altLang="ko-KR" sz="1400" dirty="0"/>
              <a:t>type</a:t>
            </a:r>
          </a:p>
          <a:p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result = </a:t>
            </a:r>
            <a:r>
              <a:rPr lang="en-US" altLang="ko-KR" sz="1400" b="1" dirty="0" err="1"/>
              <a:t>service.checkRorN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dto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 smtClean="0"/>
              <a:t>	String </a:t>
            </a:r>
            <a:r>
              <a:rPr lang="en-US" altLang="ko-KR" sz="1400" dirty="0" err="1"/>
              <a:t>newTypeResult</a:t>
            </a:r>
            <a:r>
              <a:rPr lang="en-US" altLang="ko-KR" sz="1400" dirty="0"/>
              <a:t> = "0";</a:t>
            </a:r>
          </a:p>
          <a:p>
            <a:r>
              <a:rPr lang="en-US" altLang="ko-KR" sz="1400" b="1" dirty="0" smtClean="0"/>
              <a:t>	if(result&lt;1</a:t>
            </a:r>
            <a:r>
              <a:rPr lang="en-US" altLang="ko-KR" sz="1400" b="1" dirty="0"/>
              <a:t>) {</a:t>
            </a:r>
          </a:p>
          <a:p>
            <a:pPr lvl="1"/>
            <a:r>
              <a:rPr lang="en-US" altLang="ko-KR" sz="1400" dirty="0" smtClean="0"/>
              <a:t>	//</a:t>
            </a:r>
            <a:r>
              <a:rPr lang="ko-KR" altLang="en-US" sz="1400" dirty="0"/>
              <a:t>조회된 기존 값이 없을 경우 생성</a:t>
            </a:r>
          </a:p>
          <a:p>
            <a:pPr lvl="1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service.startRorN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dto</a:t>
            </a:r>
            <a:r>
              <a:rPr lang="en-US" altLang="ko-KR" sz="1400" dirty="0"/>
              <a:t>);</a:t>
            </a:r>
          </a:p>
          <a:p>
            <a:pPr lvl="1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newTypeResult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"1";</a:t>
            </a:r>
          </a:p>
          <a:p>
            <a:pPr lvl="1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dto.getType</a:t>
            </a:r>
            <a:r>
              <a:rPr lang="en-US" altLang="ko-KR" sz="1400" b="1" dirty="0"/>
              <a:t>()==1) {</a:t>
            </a:r>
          </a:p>
          <a:p>
            <a:pPr lvl="1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service.increaseR_cnt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dto.getNo</a:t>
            </a:r>
            <a:r>
              <a:rPr lang="en-US" altLang="ko-KR" sz="1400" dirty="0"/>
              <a:t>());</a:t>
            </a:r>
          </a:p>
          <a:p>
            <a:pPr lvl="1"/>
            <a:r>
              <a:rPr lang="en-US" altLang="ko-KR" sz="1400" dirty="0" smtClean="0"/>
              <a:t>	}</a:t>
            </a:r>
            <a:r>
              <a:rPr lang="en-US" altLang="ko-KR" sz="1400" b="1" dirty="0"/>
              <a:t>else {</a:t>
            </a:r>
          </a:p>
          <a:p>
            <a:pPr lvl="1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service.increaseN_cnt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dto.getNo</a:t>
            </a:r>
            <a:r>
              <a:rPr lang="en-US" altLang="ko-KR" sz="1400" dirty="0"/>
              <a:t>());</a:t>
            </a:r>
          </a:p>
          <a:p>
            <a:pPr lvl="1"/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 smtClean="0"/>
              <a:t>	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67859" y="957068"/>
            <a:ext cx="5012274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else {</a:t>
            </a:r>
          </a:p>
          <a:p>
            <a:r>
              <a:rPr lang="en-US" altLang="ko-KR" sz="1400" dirty="0"/>
              <a:t>	//</a:t>
            </a:r>
            <a:r>
              <a:rPr lang="ko-KR" altLang="en-US" sz="1400" dirty="0"/>
              <a:t>조회된 값이 있을 경우 </a:t>
            </a:r>
            <a:r>
              <a:rPr lang="en-US" altLang="ko-KR" sz="1400" dirty="0"/>
              <a:t>: type</a:t>
            </a:r>
            <a:r>
              <a:rPr lang="ko-KR" altLang="en-US" sz="1400" dirty="0"/>
              <a:t>이 다를 때 수정</a:t>
            </a:r>
          </a:p>
          <a:p>
            <a:pPr lvl="1"/>
            <a:r>
              <a:rPr lang="en-US" altLang="ko-KR" sz="1400" b="1" dirty="0"/>
              <a:t>if(result!=</a:t>
            </a:r>
            <a:r>
              <a:rPr lang="en-US" altLang="ko-KR" sz="1400" b="1" dirty="0" err="1"/>
              <a:t>dto.getType</a:t>
            </a:r>
            <a:r>
              <a:rPr lang="en-US" altLang="ko-KR" sz="1400" b="1" dirty="0"/>
              <a:t>()) {</a:t>
            </a:r>
          </a:p>
          <a:p>
            <a:pPr lvl="2"/>
            <a:r>
              <a:rPr lang="en-US" altLang="ko-KR" sz="1400" dirty="0" err="1"/>
              <a:t>service.changeRorN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);</a:t>
            </a:r>
          </a:p>
          <a:p>
            <a:pPr lvl="2"/>
            <a:r>
              <a:rPr lang="en-US" altLang="ko-KR" sz="1400" dirty="0" err="1"/>
              <a:t>newTypeResult</a:t>
            </a:r>
            <a:r>
              <a:rPr lang="en-US" altLang="ko-KR" sz="1400" dirty="0"/>
              <a:t> = "2";</a:t>
            </a:r>
          </a:p>
          <a:p>
            <a:pPr lvl="2"/>
            <a:r>
              <a:rPr lang="en-US" altLang="ko-KR" sz="1400" b="1" dirty="0"/>
              <a:t>if(</a:t>
            </a:r>
            <a:r>
              <a:rPr lang="en-US" altLang="ko-KR" sz="1400" b="1" dirty="0" err="1"/>
              <a:t>dto.getType</a:t>
            </a:r>
            <a:r>
              <a:rPr lang="en-US" altLang="ko-KR" sz="1400" b="1" dirty="0"/>
              <a:t>()==1) {</a:t>
            </a:r>
          </a:p>
          <a:p>
            <a:pPr lvl="3"/>
            <a:r>
              <a:rPr lang="en-US" altLang="ko-KR" sz="1400" dirty="0" err="1"/>
              <a:t>service.increaseR_cnt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dto.getNo</a:t>
            </a:r>
            <a:r>
              <a:rPr lang="en-US" altLang="ko-KR" sz="1400" dirty="0"/>
              <a:t>());</a:t>
            </a:r>
          </a:p>
          <a:p>
            <a:pPr lvl="3"/>
            <a:r>
              <a:rPr lang="en-US" altLang="ko-KR" sz="1400" dirty="0" err="1"/>
              <a:t>service.decreaseN_cnt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dto.getNo</a:t>
            </a:r>
            <a:r>
              <a:rPr lang="en-US" altLang="ko-KR" sz="1400" dirty="0"/>
              <a:t>());</a:t>
            </a:r>
          </a:p>
          <a:p>
            <a:pPr lvl="2"/>
            <a:r>
              <a:rPr lang="en-US" altLang="ko-KR" sz="1400" dirty="0"/>
              <a:t>}</a:t>
            </a:r>
            <a:r>
              <a:rPr lang="en-US" altLang="ko-KR" sz="1400" b="1" dirty="0"/>
              <a:t>else {</a:t>
            </a:r>
          </a:p>
          <a:p>
            <a:pPr lvl="3"/>
            <a:r>
              <a:rPr lang="en-US" altLang="ko-KR" sz="1400" dirty="0" err="1"/>
              <a:t>service.decreaseR_cnt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dto.getNo</a:t>
            </a:r>
            <a:r>
              <a:rPr lang="en-US" altLang="ko-KR" sz="1400" dirty="0"/>
              <a:t>());</a:t>
            </a:r>
          </a:p>
          <a:p>
            <a:pPr lvl="3"/>
            <a:r>
              <a:rPr lang="en-US" altLang="ko-KR" sz="1400" dirty="0" err="1"/>
              <a:t>service.increaseN_cnt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dto.getNo</a:t>
            </a:r>
            <a:r>
              <a:rPr lang="en-US" altLang="ko-KR" sz="1400" dirty="0"/>
              <a:t>());</a:t>
            </a:r>
          </a:p>
          <a:p>
            <a:pPr lvl="2"/>
            <a:r>
              <a:rPr lang="en-US" altLang="ko-KR" sz="1400" dirty="0"/>
              <a:t>}</a:t>
            </a:r>
          </a:p>
          <a:p>
            <a:pPr lvl="1"/>
            <a:r>
              <a:rPr lang="en-US" altLang="ko-KR" sz="1400" dirty="0"/>
              <a:t>}</a:t>
            </a:r>
            <a:r>
              <a:rPr lang="en-US" altLang="ko-KR" sz="1400" b="1" dirty="0"/>
              <a:t>else {</a:t>
            </a:r>
          </a:p>
          <a:p>
            <a:r>
              <a:rPr lang="en-US" altLang="ko-KR" sz="1400" dirty="0"/>
              <a:t>	//</a:t>
            </a:r>
            <a:r>
              <a:rPr lang="ko-KR" altLang="en-US" sz="1400" dirty="0"/>
              <a:t>조회된 값이 있을 경우 </a:t>
            </a:r>
            <a:r>
              <a:rPr lang="en-US" altLang="ko-KR" sz="1400" dirty="0"/>
              <a:t>: type</a:t>
            </a:r>
            <a:r>
              <a:rPr lang="ko-KR" altLang="en-US" sz="1400" dirty="0"/>
              <a:t>이 같을 때 삭제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service.endRorN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);</a:t>
            </a:r>
          </a:p>
          <a:p>
            <a:pPr lvl="1"/>
            <a:r>
              <a:rPr lang="en-US" altLang="ko-KR" sz="1400" dirty="0"/>
              <a:t>	</a:t>
            </a:r>
            <a:r>
              <a:rPr lang="en-US" altLang="ko-KR" sz="1400" dirty="0" err="1"/>
              <a:t>newTypeResult</a:t>
            </a:r>
            <a:r>
              <a:rPr lang="en-US" altLang="ko-KR" sz="1400" dirty="0"/>
              <a:t> = "3";</a:t>
            </a:r>
          </a:p>
          <a:p>
            <a:pPr lvl="1"/>
            <a:r>
              <a:rPr lang="en-US" altLang="ko-KR" sz="1400" b="1" dirty="0"/>
              <a:t>	if(</a:t>
            </a:r>
            <a:r>
              <a:rPr lang="en-US" altLang="ko-KR" sz="1400" b="1" dirty="0" err="1"/>
              <a:t>dto.getType</a:t>
            </a:r>
            <a:r>
              <a:rPr lang="en-US" altLang="ko-KR" sz="1400" b="1" dirty="0"/>
              <a:t>()==1) {</a:t>
            </a:r>
          </a:p>
          <a:p>
            <a:pPr lvl="1"/>
            <a:r>
              <a:rPr lang="en-US" altLang="ko-KR" sz="1400" dirty="0"/>
              <a:t>		</a:t>
            </a:r>
            <a:r>
              <a:rPr lang="en-US" altLang="ko-KR" sz="1400" dirty="0" err="1"/>
              <a:t>service.decreaseR_cnt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dto.getNo</a:t>
            </a:r>
            <a:r>
              <a:rPr lang="en-US" altLang="ko-KR" sz="1400" dirty="0"/>
              <a:t>());</a:t>
            </a:r>
          </a:p>
          <a:p>
            <a:pPr lvl="1"/>
            <a:r>
              <a:rPr lang="en-US" altLang="ko-KR" sz="1400" dirty="0"/>
              <a:t>	}</a:t>
            </a:r>
            <a:r>
              <a:rPr lang="en-US" altLang="ko-KR" sz="1400" b="1" dirty="0"/>
              <a:t>else {</a:t>
            </a:r>
          </a:p>
          <a:p>
            <a:pPr lvl="1"/>
            <a:r>
              <a:rPr lang="en-US" altLang="ko-KR" sz="1400" dirty="0"/>
              <a:t>		</a:t>
            </a:r>
            <a:r>
              <a:rPr lang="en-US" altLang="ko-KR" sz="1400" dirty="0" err="1"/>
              <a:t>service.decreaseN_cnt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dto.getNo</a:t>
            </a:r>
            <a:r>
              <a:rPr lang="en-US" altLang="ko-KR" sz="1400" dirty="0"/>
              <a:t>());</a:t>
            </a:r>
          </a:p>
          <a:p>
            <a:pPr lvl="1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lvl="1"/>
            <a:r>
              <a:rPr lang="en-US" altLang="ko-KR" sz="1400" dirty="0" smtClean="0"/>
              <a:t>}}//else end, try end</a:t>
            </a:r>
          </a:p>
          <a:p>
            <a:r>
              <a:rPr lang="en-US" altLang="ko-KR" sz="1400" dirty="0" err="1"/>
              <a:t>AnaBoardDTO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adto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service.countRorN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dto.getNo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 err="1"/>
              <a:t>newTypeResult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+= ',‘ + </a:t>
            </a:r>
            <a:r>
              <a:rPr lang="en-US" altLang="ko-KR" sz="1400" dirty="0" err="1" smtClean="0"/>
              <a:t>Integer.toString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adto.getR_cnt</a:t>
            </a:r>
            <a:r>
              <a:rPr lang="en-US" altLang="ko-KR" sz="1400" dirty="0" smtClean="0"/>
              <a:t>()) + ‘,‘ + </a:t>
            </a:r>
            <a:r>
              <a:rPr lang="en-US" altLang="ko-KR" sz="1400" dirty="0" err="1" smtClean="0"/>
              <a:t>Integer.toString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adto.getN_cnt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 smtClean="0"/>
              <a:t>return </a:t>
            </a:r>
            <a:r>
              <a:rPr lang="en-US" altLang="ko-KR" sz="1400" dirty="0"/>
              <a:t>new </a:t>
            </a:r>
            <a:r>
              <a:rPr lang="en-US" altLang="ko-KR" sz="1400" dirty="0" err="1"/>
              <a:t>ResponseEntity</a:t>
            </a:r>
            <a:r>
              <a:rPr lang="en-US" altLang="ko-KR" sz="1400" dirty="0"/>
              <a:t>&lt;&gt;(</a:t>
            </a:r>
            <a:r>
              <a:rPr lang="en-US" altLang="ko-KR" sz="1400" dirty="0" err="1"/>
              <a:t>newTypeResult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HttpStatus.OK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 catch (Exception e) {</a:t>
            </a:r>
          </a:p>
          <a:p>
            <a:r>
              <a:rPr lang="en-US" altLang="ko-KR" sz="1400" dirty="0"/>
              <a:t>	return new </a:t>
            </a:r>
            <a:r>
              <a:rPr lang="en-US" altLang="ko-KR" sz="1400" dirty="0" err="1"/>
              <a:t>ResponseEntity</a:t>
            </a:r>
            <a:r>
              <a:rPr lang="en-US" altLang="ko-KR" sz="1400" dirty="0"/>
              <a:t>&lt;&gt;("</a:t>
            </a:r>
            <a:r>
              <a:rPr lang="ko-KR" altLang="en-US" sz="1400" dirty="0"/>
              <a:t>실패</a:t>
            </a:r>
            <a:r>
              <a:rPr lang="en-US" altLang="ko-KR" sz="1400" dirty="0"/>
              <a:t>" + </a:t>
            </a:r>
            <a:r>
              <a:rPr lang="en-US" altLang="ko-KR" sz="1400" dirty="0" err="1"/>
              <a:t>e.getMessage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HttpStatus.INTERNAL_SERVER_ERROR</a:t>
            </a:r>
            <a:r>
              <a:rPr lang="en-US" altLang="ko-KR" sz="1400" dirty="0" smtClean="0"/>
              <a:t>);}}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5457" y="2150533"/>
            <a:ext cx="4107210" cy="3309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AnaBoardController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905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007" y="166762"/>
            <a:ext cx="7580601" cy="590931"/>
          </a:xfrm>
        </p:spPr>
        <p:txBody>
          <a:bodyPr/>
          <a:lstStyle/>
          <a:p>
            <a:r>
              <a:rPr lang="en-US" altLang="ko-KR" sz="3600" dirty="0"/>
              <a:t>POINT CODE/ERROR(</a:t>
            </a:r>
            <a:r>
              <a:rPr lang="ko-KR" altLang="en-US" sz="3600" dirty="0"/>
              <a:t>투자분석게시판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2085108" cy="461665"/>
            <a:chOff x="-13148" y="1258286"/>
            <a:chExt cx="2085108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xmlns="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6850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키워드 추출</a:t>
              </a:r>
              <a:endParaRPr lang="en-US" altLang="ko-KR" sz="2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모서리가 둥근 직사각형 3"/>
          <p:cNvSpPr/>
          <p:nvPr/>
        </p:nvSpPr>
        <p:spPr>
          <a:xfrm>
            <a:off x="295457" y="1542483"/>
            <a:ext cx="4107210" cy="6080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Tree Map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5458" y="2566148"/>
            <a:ext cx="4107209" cy="33605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6884" y="2657559"/>
            <a:ext cx="401578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&lt;!-- </a:t>
            </a:r>
            <a:r>
              <a:rPr lang="en-US" altLang="ko-KR" sz="1400" u="sng" dirty="0" err="1"/>
              <a:t>komoran</a:t>
            </a:r>
            <a:r>
              <a:rPr lang="en-US" altLang="ko-KR" sz="1400" u="sng" dirty="0"/>
              <a:t> --&gt;</a:t>
            </a:r>
          </a:p>
          <a:p>
            <a:r>
              <a:rPr lang="en-US" altLang="ko-KR" sz="1400" dirty="0"/>
              <a:t>&lt;repositories&gt;</a:t>
            </a:r>
          </a:p>
          <a:p>
            <a:r>
              <a:rPr lang="en-US" altLang="ko-KR" sz="1400" dirty="0"/>
              <a:t>  &lt;repository&gt;</a:t>
            </a:r>
          </a:p>
          <a:p>
            <a:r>
              <a:rPr lang="en-US" altLang="ko-KR" sz="1400" dirty="0"/>
              <a:t>      &lt;id&gt;jitpack.io&lt;/id&gt;</a:t>
            </a:r>
          </a:p>
          <a:p>
            <a:r>
              <a:rPr lang="en-US" altLang="ko-KR" sz="1400" dirty="0"/>
              <a:t>      &lt;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&gt;https://jitpack.io&lt;/url&gt;</a:t>
            </a:r>
          </a:p>
          <a:p>
            <a:r>
              <a:rPr lang="en-US" altLang="ko-KR" sz="1400" dirty="0"/>
              <a:t>  &lt;/repository&gt;</a:t>
            </a:r>
          </a:p>
          <a:p>
            <a:r>
              <a:rPr lang="en-US" altLang="ko-KR" sz="1400" dirty="0"/>
              <a:t>&lt;/repositories</a:t>
            </a:r>
            <a:r>
              <a:rPr lang="en-US" altLang="ko-KR" sz="1400" dirty="0" smtClean="0"/>
              <a:t>&gt;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&lt;!-- </a:t>
            </a:r>
            <a:r>
              <a:rPr lang="en-US" altLang="ko-KR" sz="1400" u="sng" dirty="0" err="1"/>
              <a:t>komoran</a:t>
            </a:r>
            <a:r>
              <a:rPr lang="en-US" altLang="ko-KR" sz="1400" u="sng" dirty="0"/>
              <a:t> : </a:t>
            </a:r>
            <a:r>
              <a:rPr lang="ko-KR" altLang="en-US" sz="1400" u="sng" dirty="0"/>
              <a:t>형태소 분석 </a:t>
            </a:r>
            <a:r>
              <a:rPr lang="en-US" altLang="ko-KR" sz="1400" u="sng" dirty="0" smtClean="0"/>
              <a:t>--&gt;</a:t>
            </a:r>
            <a:endParaRPr lang="ko-KR" altLang="en-US" sz="1400" dirty="0"/>
          </a:p>
          <a:p>
            <a:r>
              <a:rPr lang="en-US" altLang="ko-KR" sz="1400" dirty="0"/>
              <a:t>  &lt;dependency&gt;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groupId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com.github.shineware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groupId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artifactId</a:t>
            </a:r>
            <a:r>
              <a:rPr lang="en-US" altLang="ko-KR" sz="1400" dirty="0"/>
              <a:t>&gt;KOMORAN&lt;/</a:t>
            </a:r>
            <a:r>
              <a:rPr lang="en-US" altLang="ko-KR" sz="1400" dirty="0" err="1"/>
              <a:t>artifactId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&lt;version&gt;3.3.8&lt;/version&gt;</a:t>
            </a:r>
          </a:p>
          <a:p>
            <a:r>
              <a:rPr lang="en-US" altLang="ko-KR" sz="1400" dirty="0"/>
              <a:t>  &lt;/dependency&gt;</a:t>
            </a:r>
            <a:endParaRPr lang="en-US" altLang="ko-KR" sz="1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95457" y="2150533"/>
            <a:ext cx="4107210" cy="3309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pom.xml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97834" y="2150532"/>
            <a:ext cx="5868566" cy="3309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AnaBoardController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97834" y="2555700"/>
            <a:ext cx="5868565" cy="4861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699000" y="2584708"/>
            <a:ext cx="5867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public </a:t>
            </a:r>
            <a:r>
              <a:rPr lang="en-US" altLang="ko-KR" sz="1400" b="1" u="sng" dirty="0"/>
              <a:t>List </a:t>
            </a:r>
            <a:r>
              <a:rPr lang="en-US" altLang="ko-KR" sz="1400" b="1" u="sng" dirty="0" err="1"/>
              <a:t>tractKomoran</a:t>
            </a:r>
            <a:r>
              <a:rPr lang="en-US" altLang="ko-KR" sz="1400" b="1" u="sng" dirty="0"/>
              <a:t>(String contents, </a:t>
            </a:r>
            <a:r>
              <a:rPr lang="en-US" altLang="ko-KR" sz="1400" b="1" u="sng" dirty="0" err="1"/>
              <a:t>int</a:t>
            </a:r>
            <a:r>
              <a:rPr lang="en-US" altLang="ko-KR" sz="1400" b="1" u="sng" dirty="0"/>
              <a:t> </a:t>
            </a:r>
            <a:r>
              <a:rPr lang="en-US" altLang="ko-KR" sz="1400" b="1" u="sng" dirty="0" err="1"/>
              <a:t>minValue</a:t>
            </a:r>
            <a:r>
              <a:rPr lang="en-US" altLang="ko-KR" sz="1400" b="1" u="sng" dirty="0"/>
              <a:t>){</a:t>
            </a:r>
          </a:p>
          <a:p>
            <a:r>
              <a:rPr lang="en-US" altLang="ko-KR" sz="1400" dirty="0" err="1"/>
              <a:t>Komoran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komoran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Komoran</a:t>
            </a:r>
            <a:r>
              <a:rPr lang="en-US" altLang="ko-KR" sz="1400" b="1" dirty="0"/>
              <a:t>(DEFAULT_MODEL.</a:t>
            </a:r>
            <a:r>
              <a:rPr lang="en-US" altLang="ko-KR" sz="1400" b="1" i="1" dirty="0"/>
              <a:t>LIGHT);</a:t>
            </a:r>
          </a:p>
          <a:p>
            <a:r>
              <a:rPr lang="ko-KR" altLang="en-US" sz="1400" dirty="0"/>
              <a:t>        </a:t>
            </a:r>
            <a:r>
              <a:rPr lang="en-US" altLang="ko-KR" sz="1400" dirty="0"/>
              <a:t>//</a:t>
            </a:r>
            <a:r>
              <a:rPr lang="ko-KR" altLang="en-US" sz="1400" dirty="0"/>
              <a:t>문장 받아와서 형태소 분석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KomoranResult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analyzeResultList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= </a:t>
            </a:r>
            <a:r>
              <a:rPr lang="en-US" altLang="ko-KR" sz="1400" dirty="0" err="1" smtClean="0"/>
              <a:t>komoran.analyze</a:t>
            </a:r>
            <a:r>
              <a:rPr lang="en-US" altLang="ko-KR" sz="1400" dirty="0" smtClean="0"/>
              <a:t>(contents</a:t>
            </a:r>
            <a:r>
              <a:rPr lang="en-US" altLang="ko-KR" sz="1400" dirty="0"/>
              <a:t>+"\r\n");</a:t>
            </a:r>
          </a:p>
          <a:p>
            <a:endParaRPr lang="ko-KR" altLang="en-US" sz="1400" dirty="0"/>
          </a:p>
          <a:p>
            <a:r>
              <a:rPr lang="en-US" altLang="ko-KR" sz="1400" dirty="0"/>
              <a:t>        List&lt;Token&gt; </a:t>
            </a:r>
            <a:r>
              <a:rPr lang="en-US" altLang="ko-KR" sz="1400" dirty="0" err="1"/>
              <a:t>tokenList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analyzeResultList.getTokenList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    Map&lt;String, Integer&gt; item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HashMap</a:t>
            </a:r>
            <a:r>
              <a:rPr lang="en-US" altLang="ko-KR" sz="1400" b="1" dirty="0"/>
              <a:t>&lt;&gt;();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b="1" dirty="0"/>
              <a:t>for (Token </a:t>
            </a:r>
            <a:r>
              <a:rPr lang="en-US" altLang="ko-KR" sz="1400" b="1" dirty="0" err="1"/>
              <a:t>token</a:t>
            </a:r>
            <a:r>
              <a:rPr lang="en-US" altLang="ko-KR" sz="1400" b="1" dirty="0"/>
              <a:t> : </a:t>
            </a:r>
            <a:r>
              <a:rPr lang="en-US" altLang="ko-KR" sz="1400" b="1" dirty="0" err="1"/>
              <a:t>tokenList</a:t>
            </a:r>
            <a:r>
              <a:rPr lang="en-US" altLang="ko-KR" sz="1400" b="1" dirty="0"/>
              <a:t>) {</a:t>
            </a:r>
          </a:p>
          <a:p>
            <a:pPr lvl="1"/>
            <a:r>
              <a:rPr lang="en-US" altLang="ko-KR" sz="1400" dirty="0"/>
              <a:t>        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token.getPos</a:t>
            </a:r>
            <a:r>
              <a:rPr lang="en-US" altLang="ko-KR" sz="1400" b="1" dirty="0"/>
              <a:t>().equals("NNG")) {</a:t>
            </a:r>
          </a:p>
          <a:p>
            <a:pPr lvl="2"/>
            <a:r>
              <a:rPr lang="en-US" altLang="ko-KR" sz="1400" dirty="0"/>
              <a:t>        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token.getMorph</a:t>
            </a:r>
            <a:r>
              <a:rPr lang="en-US" altLang="ko-KR" sz="1400" b="1" dirty="0"/>
              <a:t>().length()&gt;1) {</a:t>
            </a:r>
          </a:p>
          <a:p>
            <a:pPr lvl="2"/>
            <a:r>
              <a:rPr lang="en-US" altLang="ko-KR" sz="1400" dirty="0"/>
              <a:t>        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item.get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token.getMorph</a:t>
            </a:r>
            <a:r>
              <a:rPr lang="en-US" altLang="ko-KR" sz="1400" b="1" dirty="0"/>
              <a:t>())==null) {</a:t>
            </a:r>
          </a:p>
          <a:p>
            <a:pPr lvl="2"/>
            <a:r>
              <a:rPr lang="en-US" altLang="ko-KR" sz="1400" dirty="0" smtClean="0"/>
              <a:t>	        </a:t>
            </a:r>
            <a:r>
              <a:rPr lang="en-US" altLang="ko-KR" sz="1400" dirty="0" err="1"/>
              <a:t>item.put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token.getMorph</a:t>
            </a:r>
            <a:r>
              <a:rPr lang="en-US" altLang="ko-KR" sz="1400" dirty="0"/>
              <a:t>(), 1</a:t>
            </a:r>
            <a:r>
              <a:rPr lang="en-US" altLang="ko-KR" sz="1400" dirty="0" smtClean="0"/>
              <a:t>);</a:t>
            </a:r>
          </a:p>
          <a:p>
            <a:pPr lvl="2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lvl="2"/>
            <a:r>
              <a:rPr lang="en-US" altLang="ko-KR" sz="1400" dirty="0"/>
              <a:t>        </a:t>
            </a:r>
            <a:r>
              <a:rPr lang="en-US" altLang="ko-KR" sz="1400" b="1" dirty="0"/>
              <a:t>else {</a:t>
            </a:r>
          </a:p>
          <a:p>
            <a:pPr lvl="2"/>
            <a:r>
              <a:rPr lang="en-US" altLang="ko-KR" sz="1400" dirty="0"/>
              <a:t>       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item.put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token.getMorph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item.get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token.getMorph</a:t>
            </a:r>
            <a:r>
              <a:rPr lang="en-US" altLang="ko-KR" sz="1400" dirty="0"/>
              <a:t>())+1);</a:t>
            </a:r>
          </a:p>
          <a:p>
            <a:pPr lvl="2"/>
            <a:r>
              <a:rPr lang="ko-KR" altLang="en-US" sz="1400" dirty="0"/>
              <a:t>        </a:t>
            </a:r>
            <a:r>
              <a:rPr lang="en-US" altLang="ko-KR" sz="1400" dirty="0"/>
              <a:t>}</a:t>
            </a:r>
          </a:p>
          <a:p>
            <a:pPr lvl="1"/>
            <a:r>
              <a:rPr lang="ko-KR" altLang="en-US" sz="1400" dirty="0"/>
              <a:t>        </a:t>
            </a:r>
            <a:r>
              <a:rPr lang="en-US" altLang="ko-KR" sz="1400" dirty="0"/>
              <a:t>}</a:t>
            </a:r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en-US" altLang="ko-KR" sz="1400" dirty="0"/>
              <a:t>//</a:t>
            </a:r>
            <a:r>
              <a:rPr lang="ko-KR" altLang="en-US" sz="1400" dirty="0"/>
              <a:t>단어 별 빈도수 체크</a:t>
            </a:r>
          </a:p>
          <a:p>
            <a:r>
              <a:rPr lang="en-US" altLang="ko-KR" sz="1400" b="1" dirty="0"/>
              <a:t>return </a:t>
            </a:r>
            <a:r>
              <a:rPr lang="en-US" altLang="ko-KR" sz="1400" b="1" dirty="0" err="1"/>
              <a:t>mapToList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valueSort</a:t>
            </a:r>
            <a:r>
              <a:rPr lang="en-US" altLang="ko-KR" sz="1400" b="1" dirty="0"/>
              <a:t>(item), </a:t>
            </a:r>
            <a:r>
              <a:rPr lang="en-US" altLang="ko-KR" sz="1400" b="1" dirty="0" err="1"/>
              <a:t>minValue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2726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924</TotalTime>
  <Words>2657</Words>
  <Application>Microsoft Office PowerPoint</Application>
  <PresentationFormat>사용자 지정</PresentationFormat>
  <Paragraphs>852</Paragraphs>
  <Slides>104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05" baseType="lpstr">
      <vt:lpstr>Office 테마</vt:lpstr>
      <vt:lpstr>PowerPoint 프레젠테이션</vt:lpstr>
      <vt:lpstr>PowerPoint 프레젠테이션</vt:lpstr>
      <vt:lpstr>PowerPoint 프레젠테이션</vt:lpstr>
      <vt:lpstr>주제</vt:lpstr>
      <vt:lpstr>PowerPoint 프레젠테이션</vt:lpstr>
      <vt:lpstr>요구사항</vt:lpstr>
      <vt:lpstr>요구사항</vt:lpstr>
      <vt:lpstr>개발 담당자와 역할</vt:lpstr>
      <vt:lpstr>PowerPoint 프레젠테이션</vt:lpstr>
      <vt:lpstr>소요 자원(Resource)과 비용</vt:lpstr>
      <vt:lpstr>PowerPoint 프레젠테이션</vt:lpstr>
      <vt:lpstr>개발일정</vt:lpstr>
      <vt:lpstr>PowerPoint 프레젠테이션</vt:lpstr>
      <vt:lpstr>회원관리 화면구현</vt:lpstr>
      <vt:lpstr>주식 화면구현</vt:lpstr>
      <vt:lpstr>주식 화면구현</vt:lpstr>
      <vt:lpstr>주식 화면구현</vt:lpstr>
      <vt:lpstr>주식 화면구현</vt:lpstr>
      <vt:lpstr>주식 화면구현</vt:lpstr>
      <vt:lpstr>주식 화면구현</vt:lpstr>
      <vt:lpstr>뉴스 화면 구현</vt:lpstr>
      <vt:lpstr>뉴스 화면 구현</vt:lpstr>
      <vt:lpstr>가상화폐 화면 구현 </vt:lpstr>
      <vt:lpstr>가상화폐 화면 구현 </vt:lpstr>
      <vt:lpstr>투자 정보 분석 게시판 화면구현</vt:lpstr>
      <vt:lpstr>투자 정보 분석 게시판 화면구현</vt:lpstr>
      <vt:lpstr>화면구현</vt:lpstr>
      <vt:lpstr>화면구현</vt:lpstr>
      <vt:lpstr>화면구현</vt:lpstr>
      <vt:lpstr>화면구현</vt:lpstr>
      <vt:lpstr>투자 정보 분석 게시판 화면구현</vt:lpstr>
      <vt:lpstr>투자 정보 분석 게시판 화면구현</vt:lpstr>
      <vt:lpstr>투자 정보 분석 게시판 화면구현</vt:lpstr>
      <vt:lpstr>투자 정보 분석 게시판 화면구현</vt:lpstr>
      <vt:lpstr>투자 정보 분석 게시판 화면구현</vt:lpstr>
      <vt:lpstr>투자 정보 분석 게시판 화면구현</vt:lpstr>
      <vt:lpstr>투자 정보 분석 게시판 화면구현</vt:lpstr>
      <vt:lpstr>투자 정보 분석 게시판 화면구현</vt:lpstr>
      <vt:lpstr>투자 정보 분석 게시판 화면구현</vt:lpstr>
      <vt:lpstr>투자 정보 분석 게시판 화면구현</vt:lpstr>
      <vt:lpstr>투자 정보 분석 게시판 화면구현</vt:lpstr>
      <vt:lpstr>투자 정보 분석 게시판 화면구현</vt:lpstr>
      <vt:lpstr>PowerPoint 프레젠테이션</vt:lpstr>
      <vt:lpstr>PowerPoint 프레젠테이션</vt:lpstr>
      <vt:lpstr>주식 DFD</vt:lpstr>
      <vt:lpstr>주식 DFD</vt:lpstr>
      <vt:lpstr>가상화폐 실시간 현황 DFD</vt:lpstr>
      <vt:lpstr>가상화폐 일별 그래프 현황 DFD</vt:lpstr>
      <vt:lpstr>투자 정보 분석 게시판 DFD</vt:lpstr>
      <vt:lpstr>투자 정보 분석 게시판 DFD</vt:lpstr>
      <vt:lpstr>회원 UML</vt:lpstr>
      <vt:lpstr>뉴스 UML</vt:lpstr>
      <vt:lpstr>주식 UML</vt:lpstr>
      <vt:lpstr>가상화폐 UML</vt:lpstr>
      <vt:lpstr>투자 정보 분석 게시판 UML</vt:lpstr>
      <vt:lpstr>투자 정보 분석 게시판 UML</vt:lpstr>
      <vt:lpstr>PowerPoint 프레젠테이션</vt:lpstr>
      <vt:lpstr>전체 DB</vt:lpstr>
      <vt:lpstr>전체 DB</vt:lpstr>
      <vt:lpstr>회원 DB</vt:lpstr>
      <vt:lpstr>뉴스 DB</vt:lpstr>
      <vt:lpstr>주식 DB</vt:lpstr>
      <vt:lpstr>가상화폐 DB</vt:lpstr>
      <vt:lpstr>투자 정보 분석 게시판 DB</vt:lpstr>
      <vt:lpstr>투자 정보 분석 게시판 DB</vt:lpstr>
      <vt:lpstr>뉴스 DATA (비정규형 데이터)</vt:lpstr>
      <vt:lpstr>뉴스 DATA (비정규형 데이터)</vt:lpstr>
      <vt:lpstr>뉴스 DATA (비정규형 데이터)</vt:lpstr>
      <vt:lpstr>주식 DATA (비정규형 데이터)</vt:lpstr>
      <vt:lpstr>주식 DATA (비정규형 데이터)</vt:lpstr>
      <vt:lpstr>주식 DATA (비정규형 데이터)</vt:lpstr>
      <vt:lpstr>주식 DATA (비정규형 데이터)</vt:lpstr>
      <vt:lpstr>주식 DATA (비정규형 데이터)</vt:lpstr>
      <vt:lpstr>주식 DATA (비정규형 데이터)</vt:lpstr>
      <vt:lpstr>가상화폐 DATA(비정규형 데이터)</vt:lpstr>
      <vt:lpstr>가상화폐 DATA(비정규형 데이터)</vt:lpstr>
      <vt:lpstr>가상화폐 DATA(비정규형 데이터)</vt:lpstr>
      <vt:lpstr>가상화폐 DATA(비정규형 데이터)</vt:lpstr>
      <vt:lpstr>가상화폐 DATA(비정규형 데이터)</vt:lpstr>
      <vt:lpstr>투자분석게시판 DATA(비정규형 데이터)</vt:lpstr>
      <vt:lpstr>투자분석게시판 DATA(비정규형 데이터)</vt:lpstr>
      <vt:lpstr>투자분석게시판 DATA(비정규형 데이터)</vt:lpstr>
      <vt:lpstr>PowerPoint 프레젠테이션</vt:lpstr>
      <vt:lpstr>POINT CODE/ERROR(뉴스)</vt:lpstr>
      <vt:lpstr>PowerPoint 프레젠테이션</vt:lpstr>
      <vt:lpstr>POINT CODE/ERROR(주식)</vt:lpstr>
      <vt:lpstr>POINT CODE/ERROR(주식)</vt:lpstr>
      <vt:lpstr>POINT CODE/ERROR(주식)</vt:lpstr>
      <vt:lpstr>POINT CODE/ERROR(주식)</vt:lpstr>
      <vt:lpstr>POINT CODE/ERROR(주식)</vt:lpstr>
      <vt:lpstr>POINT CODE/ERROR(가상화폐)</vt:lpstr>
      <vt:lpstr>POINT CODE/ERROR(가상화폐)</vt:lpstr>
      <vt:lpstr>POINT CODE/ERROR(가상화폐)</vt:lpstr>
      <vt:lpstr>POINT CODE/ERROR(투자분석게시판)</vt:lpstr>
      <vt:lpstr>POINT CODE/ERROR(투자분석게시판)</vt:lpstr>
      <vt:lpstr>구현 핵심 코드</vt:lpstr>
      <vt:lpstr>구현 핵심 코드</vt:lpstr>
      <vt:lpstr>POINT CODE/ERROR(투자분석게시판)</vt:lpstr>
      <vt:lpstr>POINT CODE/ERROR(투자분석게시판)</vt:lpstr>
      <vt:lpstr>POINT CODE/ERROR(투자분석게시판)</vt:lpstr>
      <vt:lpstr>PowerPoint 프레젠테이션</vt:lpstr>
      <vt:lpstr>개발후기</vt:lpstr>
      <vt:lpstr>개발후기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zer549</dc:creator>
  <cp:lastModifiedBy>hong</cp:lastModifiedBy>
  <cp:revision>178</cp:revision>
  <dcterms:created xsi:type="dcterms:W3CDTF">2019-06-07T03:43:52Z</dcterms:created>
  <dcterms:modified xsi:type="dcterms:W3CDTF">2020-04-03T03:17:41Z</dcterms:modified>
</cp:coreProperties>
</file>